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2" r:id="rId6"/>
    <p:sldId id="263" r:id="rId7"/>
  </p:sldIdLst>
  <p:sldSz cx="12192000" cy="6858000"/>
  <p:notesSz cx="6797675" cy="99282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A629C23-F240-46BF-A627-4C3905C29CB9}">
          <p14:sldIdLst>
            <p14:sldId id="256"/>
            <p14:sldId id="257"/>
            <p14:sldId id="258"/>
            <p14:sldId id="259"/>
            <p14:sldId id="262"/>
            <p14:sldId id="26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7" d="100"/>
          <a:sy n="97" d="100"/>
        </p:scale>
        <p:origin x="90"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ith Motaung" userId="f18cfbeb-5ae1-44e3-be8e-10369edb18a6" providerId="ADAL" clId="{0F9B05A2-7C39-4155-9304-84FFD7A57575}"/>
    <pc:docChg chg="modSld">
      <pc:chgData name="Faith Motaung" userId="f18cfbeb-5ae1-44e3-be8e-10369edb18a6" providerId="ADAL" clId="{0F9B05A2-7C39-4155-9304-84FFD7A57575}" dt="2025-11-14T11:59:16.191" v="0" actId="20577"/>
      <pc:docMkLst>
        <pc:docMk/>
      </pc:docMkLst>
      <pc:sldChg chg="modSp mod">
        <pc:chgData name="Faith Motaung" userId="f18cfbeb-5ae1-44e3-be8e-10369edb18a6" providerId="ADAL" clId="{0F9B05A2-7C39-4155-9304-84FFD7A57575}" dt="2025-11-14T11:59:16.191" v="0" actId="20577"/>
        <pc:sldMkLst>
          <pc:docMk/>
          <pc:sldMk cId="1850130864" sldId="262"/>
        </pc:sldMkLst>
        <pc:spChg chg="mod">
          <ac:chgData name="Faith Motaung" userId="f18cfbeb-5ae1-44e3-be8e-10369edb18a6" providerId="ADAL" clId="{0F9B05A2-7C39-4155-9304-84FFD7A57575}" dt="2025-11-14T11:59:16.191" v="0" actId="20577"/>
          <ac:spMkLst>
            <pc:docMk/>
            <pc:sldMk cId="1850130864" sldId="262"/>
            <ac:spMk id="2" creationId="{21B50AFE-0780-775F-1A3F-C8BBF384D332}"/>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mintekcoza-my.sharepoint.com/personal/faithm_mintek_co_za/Documents/Desktop/Data%20Processing/Sale%20project%20analysis%20tables%20and%20graph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Total daily sales per year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circle"/>
          <c:size val="5"/>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s>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4">
    <c:autoUpdate val="0"/>
  </c:externalData>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Total daily sales per year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circle"/>
          <c:size val="5"/>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s>
    <c:plotArea>
      <c:layout/>
      <c:pieChart>
        <c:varyColors val="1"/>
        <c:ser>
          <c:idx val="0"/>
          <c:order val="0"/>
          <c:tx>
            <c:v>Total</c:v>
          </c:tx>
          <c:dPt>
            <c:idx val="0"/>
            <c:bubble3D val="0"/>
            <c:spPr>
              <a:solidFill>
                <a:schemeClr val="accent1"/>
              </a:solidFill>
              <a:ln>
                <a:noFill/>
              </a:ln>
              <a:effectLst/>
            </c:spPr>
            <c:extLst>
              <c:ext xmlns:c16="http://schemas.microsoft.com/office/drawing/2014/chart" uri="{C3380CC4-5D6E-409C-BE32-E72D297353CC}">
                <c16:uniqueId val="{00000001-78FF-4CEF-9B0A-14564D9510E6}"/>
              </c:ext>
            </c:extLst>
          </c:dPt>
          <c:dPt>
            <c:idx val="1"/>
            <c:bubble3D val="0"/>
            <c:spPr>
              <a:solidFill>
                <a:schemeClr val="accent2"/>
              </a:solidFill>
              <a:ln>
                <a:noFill/>
              </a:ln>
              <a:effectLst/>
            </c:spPr>
            <c:extLst>
              <c:ext xmlns:c16="http://schemas.microsoft.com/office/drawing/2014/chart" uri="{C3380CC4-5D6E-409C-BE32-E72D297353CC}">
                <c16:uniqueId val="{00000003-78FF-4CEF-9B0A-14564D9510E6}"/>
              </c:ext>
            </c:extLst>
          </c:dPt>
          <c:dPt>
            <c:idx val="2"/>
            <c:bubble3D val="0"/>
            <c:spPr>
              <a:solidFill>
                <a:schemeClr val="accent3"/>
              </a:solidFill>
              <a:ln>
                <a:noFill/>
              </a:ln>
              <a:effectLst/>
            </c:spPr>
            <c:extLst>
              <c:ext xmlns:c16="http://schemas.microsoft.com/office/drawing/2014/chart" uri="{C3380CC4-5D6E-409C-BE32-E72D297353CC}">
                <c16:uniqueId val="{00000005-78FF-4CEF-9B0A-14564D9510E6}"/>
              </c:ext>
            </c:extLst>
          </c:dPt>
          <c:dPt>
            <c:idx val="3"/>
            <c:bubble3D val="0"/>
            <c:spPr>
              <a:solidFill>
                <a:schemeClr val="accent4"/>
              </a:solidFill>
              <a:ln>
                <a:noFill/>
              </a:ln>
              <a:effectLst/>
            </c:spPr>
            <c:extLst>
              <c:ext xmlns:c16="http://schemas.microsoft.com/office/drawing/2014/chart" uri="{C3380CC4-5D6E-409C-BE32-E72D297353CC}">
                <c16:uniqueId val="{00000007-78FF-4CEF-9B0A-14564D9510E6}"/>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Lit>
              <c:ptCount val="4"/>
              <c:pt idx="0">
                <c:v>2013</c:v>
              </c:pt>
              <c:pt idx="1">
                <c:v>2014</c:v>
              </c:pt>
              <c:pt idx="2">
                <c:v>2015</c:v>
              </c:pt>
              <c:pt idx="3">
                <c:v>2016</c:v>
              </c:pt>
            </c:strLit>
          </c:cat>
          <c:val>
            <c:numLit>
              <c:formatCode>General</c:formatCode>
              <c:ptCount val="4"/>
              <c:pt idx="0">
                <c:v>524283.45250000001</c:v>
              </c:pt>
              <c:pt idx="1">
                <c:v>75414975.711430043</c:v>
              </c:pt>
              <c:pt idx="2">
                <c:v>64017593.387550026</c:v>
              </c:pt>
              <c:pt idx="3">
                <c:v>42302284.430939995</c:v>
              </c:pt>
            </c:numLit>
          </c:val>
          <c:extLst>
            <c:ext xmlns:c16="http://schemas.microsoft.com/office/drawing/2014/chart" uri="{C3380CC4-5D6E-409C-BE32-E72D297353CC}">
              <c16:uniqueId val="{00000008-78FF-4CEF-9B0A-14564D9510E6}"/>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solidFill>
        <a:sysClr val="windowText" lastClr="000000"/>
      </a:solidFill>
    </a:ln>
    <a:effectLst/>
  </c:spPr>
  <c:txPr>
    <a:bodyPr/>
    <a:lstStyle/>
    <a:p>
      <a:pPr>
        <a:defRPr/>
      </a:pPr>
      <a:endParaRPr lang="en-US"/>
    </a:p>
  </c:txPr>
  <c:externalData r:id="rId4">
    <c:autoUpdate val="0"/>
  </c:externalData>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ZA"/>
              <a:t>Cost</a:t>
            </a:r>
            <a:r>
              <a:rPr lang="en-ZA" baseline="0"/>
              <a:t> of sales per year and quantities</a:t>
            </a:r>
            <a:endParaRPr lang="en-ZA"/>
          </a:p>
        </c:rich>
      </c:tx>
      <c:layout>
        <c:manualLayout>
          <c:xMode val="edge"/>
          <c:yMode val="edge"/>
          <c:x val="0.21478095919828205"/>
          <c:y val="4.629629629629629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ZA"/>
        </a:p>
      </c:txPr>
    </c:title>
    <c:autoTitleDeleted val="0"/>
    <c:pivotFmts>
      <c:pivotFmt>
        <c:idx val="0"/>
        <c:spPr>
          <a:solidFill>
            <a:schemeClr val="accent1"/>
          </a:solidFill>
          <a:ln>
            <a:noFill/>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v>Sum of Cost Of Sales</c:v>
          </c:tx>
          <c:spPr>
            <a:solidFill>
              <a:schemeClr val="accent1"/>
            </a:solidFill>
            <a:ln>
              <a:noFill/>
            </a:ln>
            <a:effectLst/>
          </c:spPr>
          <c:invertIfNegative val="0"/>
          <c:cat>
            <c:strLit>
              <c:ptCount val="4"/>
              <c:pt idx="0">
                <c:v>2013</c:v>
              </c:pt>
              <c:pt idx="1">
                <c:v>2014</c:v>
              </c:pt>
              <c:pt idx="2">
                <c:v>2015</c:v>
              </c:pt>
              <c:pt idx="3">
                <c:v>2016</c:v>
              </c:pt>
            </c:strLit>
          </c:cat>
          <c:val>
            <c:numLit>
              <c:formatCode>General</c:formatCode>
              <c:ptCount val="4"/>
              <c:pt idx="0">
                <c:v>537065.7415</c:v>
              </c:pt>
              <c:pt idx="1">
                <c:v>77680849.7007</c:v>
              </c:pt>
              <c:pt idx="2">
                <c:v>67917203.83420001</c:v>
              </c:pt>
              <c:pt idx="3">
                <c:v>43616163.536339991</c:v>
              </c:pt>
            </c:numLit>
          </c:val>
          <c:extLst>
            <c:ext xmlns:c16="http://schemas.microsoft.com/office/drawing/2014/chart" uri="{C3380CC4-5D6E-409C-BE32-E72D297353CC}">
              <c16:uniqueId val="{00000000-9343-4500-BE49-728A56BD74AF}"/>
            </c:ext>
          </c:extLst>
        </c:ser>
        <c:dLbls>
          <c:showLegendKey val="0"/>
          <c:showVal val="0"/>
          <c:showCatName val="0"/>
          <c:showSerName val="0"/>
          <c:showPercent val="0"/>
          <c:showBubbleSize val="0"/>
        </c:dLbls>
        <c:gapWidth val="219"/>
        <c:axId val="906350608"/>
        <c:axId val="906354928"/>
      </c:barChart>
      <c:lineChart>
        <c:grouping val="standard"/>
        <c:varyColors val="0"/>
        <c:ser>
          <c:idx val="1"/>
          <c:order val="1"/>
          <c:tx>
            <c:v>Sum of Quantity Sold</c:v>
          </c:tx>
          <c:spPr>
            <a:ln w="28575" cap="rnd">
              <a:solidFill>
                <a:schemeClr val="accent2"/>
              </a:solidFill>
              <a:round/>
            </a:ln>
            <a:effectLst/>
          </c:spPr>
          <c:marker>
            <c:symbol val="none"/>
          </c:marker>
          <c:cat>
            <c:strLit>
              <c:ptCount val="4"/>
              <c:pt idx="0">
                <c:v>2013</c:v>
              </c:pt>
              <c:pt idx="1">
                <c:v>2014</c:v>
              </c:pt>
              <c:pt idx="2">
                <c:v>2015</c:v>
              </c:pt>
              <c:pt idx="3">
                <c:v>2016</c:v>
              </c:pt>
            </c:strLit>
          </c:cat>
          <c:val>
            <c:numLit>
              <c:formatCode>General</c:formatCode>
              <c:ptCount val="4"/>
              <c:pt idx="0">
                <c:v>16095</c:v>
              </c:pt>
              <c:pt idx="1">
                <c:v>2254230</c:v>
              </c:pt>
              <c:pt idx="2">
                <c:v>1715089</c:v>
              </c:pt>
              <c:pt idx="3">
                <c:v>1182423</c:v>
              </c:pt>
            </c:numLit>
          </c:val>
          <c:smooth val="0"/>
          <c:extLst>
            <c:ext xmlns:c16="http://schemas.microsoft.com/office/drawing/2014/chart" uri="{C3380CC4-5D6E-409C-BE32-E72D297353CC}">
              <c16:uniqueId val="{00000001-9343-4500-BE49-728A56BD74AF}"/>
            </c:ext>
          </c:extLst>
        </c:ser>
        <c:dLbls>
          <c:showLegendKey val="0"/>
          <c:showVal val="0"/>
          <c:showCatName val="0"/>
          <c:showSerName val="0"/>
          <c:showPercent val="0"/>
          <c:showBubbleSize val="0"/>
        </c:dLbls>
        <c:marker val="1"/>
        <c:smooth val="0"/>
        <c:axId val="906426928"/>
        <c:axId val="906405328"/>
      </c:lineChart>
      <c:catAx>
        <c:axId val="906350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06354928"/>
        <c:crosses val="autoZero"/>
        <c:auto val="1"/>
        <c:lblAlgn val="ctr"/>
        <c:lblOffset val="100"/>
        <c:noMultiLvlLbl val="0"/>
      </c:catAx>
      <c:valAx>
        <c:axId val="9063549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06350608"/>
        <c:crosses val="autoZero"/>
        <c:crossBetween val="between"/>
      </c:valAx>
      <c:valAx>
        <c:axId val="906405328"/>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06426928"/>
        <c:crosses val="max"/>
        <c:crossBetween val="between"/>
      </c:valAx>
      <c:catAx>
        <c:axId val="906426928"/>
        <c:scaling>
          <c:orientation val="minMax"/>
        </c:scaling>
        <c:delete val="1"/>
        <c:axPos val="b"/>
        <c:numFmt formatCode="General" sourceLinked="1"/>
        <c:majorTickMark val="out"/>
        <c:minorTickMark val="none"/>
        <c:tickLblPos val="nextTo"/>
        <c:crossAx val="906405328"/>
        <c:crosses val="autoZero"/>
        <c:auto val="1"/>
        <c:lblAlgn val="ctr"/>
        <c:lblOffset val="100"/>
        <c:noMultiLvlLbl val="0"/>
      </c:cat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solidFill>
        <a:sysClr val="windowText" lastClr="000000"/>
      </a:solidFill>
    </a:ln>
    <a:effectLst/>
  </c:spPr>
  <c:txPr>
    <a:bodyPr/>
    <a:lstStyle/>
    <a:p>
      <a:pPr>
        <a:defRPr/>
      </a:pPr>
      <a:endParaRPr lang="en-US"/>
    </a:p>
  </c:txPr>
  <c:externalData r:id="rId4">
    <c:autoUpdate val="0"/>
  </c:externalData>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Daily sale price per month and year</a:t>
            </a:r>
          </a:p>
        </c:rich>
      </c:tx>
      <c:layout>
        <c:manualLayout>
          <c:xMode val="edge"/>
          <c:yMode val="edge"/>
          <c:x val="0.19504132231404958"/>
          <c:y val="2.777777777777777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v>2013</c:v>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Lit>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Lit>
          </c:cat>
          <c:val>
            <c:numLit>
              <c:formatCode>General</c:formatCode>
              <c:ptCount val="12"/>
              <c:pt idx="0">
                <c:v>0</c:v>
              </c:pt>
              <c:pt idx="1">
                <c:v>0</c:v>
              </c:pt>
              <c:pt idx="2">
                <c:v>0</c:v>
              </c:pt>
              <c:pt idx="3">
                <c:v>0</c:v>
              </c:pt>
              <c:pt idx="4">
                <c:v>0</c:v>
              </c:pt>
              <c:pt idx="5">
                <c:v>0</c:v>
              </c:pt>
              <c:pt idx="6">
                <c:v>0</c:v>
              </c:pt>
              <c:pt idx="7">
                <c:v>0</c:v>
              </c:pt>
              <c:pt idx="8">
                <c:v>0</c:v>
              </c:pt>
              <c:pt idx="9">
                <c:v>0</c:v>
              </c:pt>
              <c:pt idx="10">
                <c:v>0</c:v>
              </c:pt>
              <c:pt idx="11">
                <c:v>524283.45250000001</c:v>
              </c:pt>
            </c:numLit>
          </c:val>
          <c:smooth val="0"/>
          <c:extLst>
            <c:ext xmlns:c16="http://schemas.microsoft.com/office/drawing/2014/chart" uri="{C3380CC4-5D6E-409C-BE32-E72D297353CC}">
              <c16:uniqueId val="{00000000-F091-4710-A656-1A9D2D719072}"/>
            </c:ext>
          </c:extLst>
        </c:ser>
        <c:ser>
          <c:idx val="1"/>
          <c:order val="1"/>
          <c:tx>
            <c:v>2014</c:v>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Lit>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Lit>
          </c:cat>
          <c:val>
            <c:numLit>
              <c:formatCode>General</c:formatCode>
              <c:ptCount val="12"/>
              <c:pt idx="0">
                <c:v>4008180.4888699995</c:v>
              </c:pt>
              <c:pt idx="1">
                <c:v>5780487.1753599998</c:v>
              </c:pt>
              <c:pt idx="2">
                <c:v>8279517.1759399995</c:v>
              </c:pt>
              <c:pt idx="3">
                <c:v>6435743.2740100008</c:v>
              </c:pt>
              <c:pt idx="4">
                <c:v>7694906.1533900006</c:v>
              </c:pt>
              <c:pt idx="5">
                <c:v>6456943.6466999985</c:v>
              </c:pt>
              <c:pt idx="6">
                <c:v>4933710.8007300003</c:v>
              </c:pt>
              <c:pt idx="7">
                <c:v>10010378.287800001</c:v>
              </c:pt>
              <c:pt idx="8">
                <c:v>7643452.6855800003</c:v>
              </c:pt>
              <c:pt idx="9">
                <c:v>5924683.3811599994</c:v>
              </c:pt>
              <c:pt idx="10">
                <c:v>2631353.3430300006</c:v>
              </c:pt>
              <c:pt idx="11">
                <c:v>5615619.2988600004</c:v>
              </c:pt>
            </c:numLit>
          </c:val>
          <c:smooth val="0"/>
          <c:extLst>
            <c:ext xmlns:c16="http://schemas.microsoft.com/office/drawing/2014/chart" uri="{C3380CC4-5D6E-409C-BE32-E72D297353CC}">
              <c16:uniqueId val="{00000001-F091-4710-A656-1A9D2D719072}"/>
            </c:ext>
          </c:extLst>
        </c:ser>
        <c:ser>
          <c:idx val="2"/>
          <c:order val="2"/>
          <c:tx>
            <c:v>2015</c:v>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Lit>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Lit>
          </c:cat>
          <c:val>
            <c:numLit>
              <c:formatCode>General</c:formatCode>
              <c:ptCount val="12"/>
              <c:pt idx="0">
                <c:v>3696191.5080200001</c:v>
              </c:pt>
              <c:pt idx="1">
                <c:v>4901504.8930199994</c:v>
              </c:pt>
              <c:pt idx="2">
                <c:v>5269353.1525299996</c:v>
              </c:pt>
              <c:pt idx="3">
                <c:v>5963993.9677100014</c:v>
              </c:pt>
              <c:pt idx="4">
                <c:v>8384367.2411700003</c:v>
              </c:pt>
              <c:pt idx="5">
                <c:v>5332108.3231999995</c:v>
              </c:pt>
              <c:pt idx="6">
                <c:v>3677692.3940099999</c:v>
              </c:pt>
              <c:pt idx="7">
                <c:v>3934668.4082800001</c:v>
              </c:pt>
              <c:pt idx="8">
                <c:v>4669899.8586899992</c:v>
              </c:pt>
              <c:pt idx="9">
                <c:v>4828975.0796899991</c:v>
              </c:pt>
              <c:pt idx="10">
                <c:v>6538148.8834400009</c:v>
              </c:pt>
              <c:pt idx="11">
                <c:v>6820689.677790002</c:v>
              </c:pt>
            </c:numLit>
          </c:val>
          <c:smooth val="0"/>
          <c:extLst>
            <c:ext xmlns:c16="http://schemas.microsoft.com/office/drawing/2014/chart" uri="{C3380CC4-5D6E-409C-BE32-E72D297353CC}">
              <c16:uniqueId val="{00000002-F091-4710-A656-1A9D2D719072}"/>
            </c:ext>
          </c:extLst>
        </c:ser>
        <c:ser>
          <c:idx val="3"/>
          <c:order val="3"/>
          <c:tx>
            <c:v>2016</c:v>
          </c:tx>
          <c:spPr>
            <a:ln w="28575" cap="rnd">
              <a:solidFill>
                <a:schemeClr val="accent4"/>
              </a:solidFill>
              <a:round/>
            </a:ln>
            <a:effectLst/>
          </c:spPr>
          <c:marker>
            <c:symbol val="circle"/>
            <c:size val="5"/>
            <c:spPr>
              <a:solidFill>
                <a:schemeClr val="accent4"/>
              </a:solidFill>
              <a:ln w="9525">
                <a:solidFill>
                  <a:schemeClr val="accent4"/>
                </a:solidFill>
              </a:ln>
              <a:effectLst/>
            </c:spPr>
          </c:marker>
          <c:cat>
            <c:strLit>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Lit>
          </c:cat>
          <c:val>
            <c:numLit>
              <c:formatCode>General</c:formatCode>
              <c:ptCount val="12"/>
              <c:pt idx="0">
                <c:v>5403090.5094699999</c:v>
              </c:pt>
              <c:pt idx="1">
                <c:v>4891882.30803</c:v>
              </c:pt>
              <c:pt idx="2">
                <c:v>2951856.0056699999</c:v>
              </c:pt>
              <c:pt idx="3">
                <c:v>6656880.1760200001</c:v>
              </c:pt>
              <c:pt idx="4">
                <c:v>5170231.85506</c:v>
              </c:pt>
              <c:pt idx="5">
                <c:v>6771134.9383200007</c:v>
              </c:pt>
              <c:pt idx="6">
                <c:v>3324825.4316400005</c:v>
              </c:pt>
              <c:pt idx="7">
                <c:v>4343329.4138500001</c:v>
              </c:pt>
              <c:pt idx="8">
                <c:v>2789053.7928800005</c:v>
              </c:pt>
              <c:pt idx="9">
                <c:v>0</c:v>
              </c:pt>
              <c:pt idx="10">
                <c:v>0</c:v>
              </c:pt>
              <c:pt idx="11">
                <c:v>0</c:v>
              </c:pt>
            </c:numLit>
          </c:val>
          <c:smooth val="0"/>
          <c:extLst>
            <c:ext xmlns:c16="http://schemas.microsoft.com/office/drawing/2014/chart" uri="{C3380CC4-5D6E-409C-BE32-E72D297353CC}">
              <c16:uniqueId val="{00000003-F091-4710-A656-1A9D2D719072}"/>
            </c:ext>
          </c:extLst>
        </c:ser>
        <c:dLbls>
          <c:showLegendKey val="0"/>
          <c:showVal val="0"/>
          <c:showCatName val="0"/>
          <c:showSerName val="0"/>
          <c:showPercent val="0"/>
          <c:showBubbleSize val="0"/>
        </c:dLbls>
        <c:marker val="1"/>
        <c:smooth val="0"/>
        <c:axId val="865993936"/>
        <c:axId val="865965136"/>
      </c:lineChart>
      <c:catAx>
        <c:axId val="8659939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5965136"/>
        <c:crosses val="autoZero"/>
        <c:auto val="1"/>
        <c:lblAlgn val="ctr"/>
        <c:lblOffset val="100"/>
        <c:noMultiLvlLbl val="0"/>
      </c:catAx>
      <c:valAx>
        <c:axId val="86596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59939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solidFill>
        <a:schemeClr val="tx1"/>
      </a:solidFill>
    </a:ln>
    <a:effectLst/>
  </c:spPr>
  <c:txPr>
    <a:bodyPr/>
    <a:lstStyle/>
    <a:p>
      <a:pPr>
        <a:defRPr/>
      </a:pPr>
      <a:endParaRPr lang="en-US"/>
    </a:p>
  </c:txPr>
  <c:externalData r:id="rId3">
    <c:autoUpdate val="0"/>
  </c:externalData>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ZA"/>
              <a:t>Quantities</a:t>
            </a:r>
            <a:r>
              <a:rPr lang="en-ZA" baseline="0"/>
              <a:t> sold per year and month</a:t>
            </a:r>
            <a:endParaRPr lang="en-ZA"/>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ZA"/>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v>2013</c:v>
          </c:tx>
          <c:spPr>
            <a:solidFill>
              <a:schemeClr val="accent1"/>
            </a:solidFill>
            <a:ln>
              <a:noFill/>
            </a:ln>
            <a:effectLst/>
          </c:spPr>
          <c:invertIfNegative val="0"/>
          <c:cat>
            <c:strLit>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Lit>
          </c:cat>
          <c:val>
            <c:numLit>
              <c:formatCode>General</c:formatCode>
              <c:ptCount val="12"/>
              <c:pt idx="0">
                <c:v>0</c:v>
              </c:pt>
              <c:pt idx="1">
                <c:v>0</c:v>
              </c:pt>
              <c:pt idx="2">
                <c:v>0</c:v>
              </c:pt>
              <c:pt idx="3">
                <c:v>0</c:v>
              </c:pt>
              <c:pt idx="4">
                <c:v>0</c:v>
              </c:pt>
              <c:pt idx="5">
                <c:v>0</c:v>
              </c:pt>
              <c:pt idx="6">
                <c:v>0</c:v>
              </c:pt>
              <c:pt idx="7">
                <c:v>0</c:v>
              </c:pt>
              <c:pt idx="8">
                <c:v>0</c:v>
              </c:pt>
              <c:pt idx="9">
                <c:v>0</c:v>
              </c:pt>
              <c:pt idx="10">
                <c:v>0</c:v>
              </c:pt>
              <c:pt idx="11">
                <c:v>16095</c:v>
              </c:pt>
            </c:numLit>
          </c:val>
          <c:extLst>
            <c:ext xmlns:c16="http://schemas.microsoft.com/office/drawing/2014/chart" uri="{C3380CC4-5D6E-409C-BE32-E72D297353CC}">
              <c16:uniqueId val="{00000000-BA26-4479-A244-85D612F4DDC7}"/>
            </c:ext>
          </c:extLst>
        </c:ser>
        <c:ser>
          <c:idx val="1"/>
          <c:order val="1"/>
          <c:tx>
            <c:v>2014</c:v>
          </c:tx>
          <c:spPr>
            <a:solidFill>
              <a:schemeClr val="accent2"/>
            </a:solidFill>
            <a:ln>
              <a:noFill/>
            </a:ln>
            <a:effectLst/>
          </c:spPr>
          <c:invertIfNegative val="0"/>
          <c:cat>
            <c:strLit>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Lit>
          </c:cat>
          <c:val>
            <c:numLit>
              <c:formatCode>General</c:formatCode>
              <c:ptCount val="12"/>
              <c:pt idx="0">
                <c:v>119965</c:v>
              </c:pt>
              <c:pt idx="1">
                <c:v>178035</c:v>
              </c:pt>
              <c:pt idx="2">
                <c:v>252836</c:v>
              </c:pt>
              <c:pt idx="3">
                <c:v>190091</c:v>
              </c:pt>
              <c:pt idx="4">
                <c:v>235793</c:v>
              </c:pt>
              <c:pt idx="5">
                <c:v>198857</c:v>
              </c:pt>
              <c:pt idx="6">
                <c:v>147449</c:v>
              </c:pt>
              <c:pt idx="7">
                <c:v>310572</c:v>
              </c:pt>
              <c:pt idx="8">
                <c:v>237742</c:v>
              </c:pt>
              <c:pt idx="9">
                <c:v>171709</c:v>
              </c:pt>
              <c:pt idx="10">
                <c:v>68569</c:v>
              </c:pt>
              <c:pt idx="11">
                <c:v>142612</c:v>
              </c:pt>
            </c:numLit>
          </c:val>
          <c:extLst>
            <c:ext xmlns:c16="http://schemas.microsoft.com/office/drawing/2014/chart" uri="{C3380CC4-5D6E-409C-BE32-E72D297353CC}">
              <c16:uniqueId val="{00000001-BA26-4479-A244-85D612F4DDC7}"/>
            </c:ext>
          </c:extLst>
        </c:ser>
        <c:ser>
          <c:idx val="2"/>
          <c:order val="2"/>
          <c:tx>
            <c:v>2015</c:v>
          </c:tx>
          <c:spPr>
            <a:solidFill>
              <a:schemeClr val="accent3"/>
            </a:solidFill>
            <a:ln>
              <a:noFill/>
            </a:ln>
            <a:effectLst/>
          </c:spPr>
          <c:invertIfNegative val="0"/>
          <c:cat>
            <c:strLit>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Lit>
          </c:cat>
          <c:val>
            <c:numLit>
              <c:formatCode>General</c:formatCode>
              <c:ptCount val="12"/>
              <c:pt idx="0">
                <c:v>91740</c:v>
              </c:pt>
              <c:pt idx="1">
                <c:v>127753</c:v>
              </c:pt>
              <c:pt idx="2">
                <c:v>136673</c:v>
              </c:pt>
              <c:pt idx="3">
                <c:v>153702</c:v>
              </c:pt>
              <c:pt idx="4">
                <c:v>220775</c:v>
              </c:pt>
              <c:pt idx="5">
                <c:v>136581</c:v>
              </c:pt>
              <c:pt idx="6">
                <c:v>95600</c:v>
              </c:pt>
              <c:pt idx="7">
                <c:v>108899</c:v>
              </c:pt>
              <c:pt idx="8">
                <c:v>134837</c:v>
              </c:pt>
              <c:pt idx="9">
                <c:v>135328</c:v>
              </c:pt>
              <c:pt idx="10">
                <c:v>185868</c:v>
              </c:pt>
              <c:pt idx="11">
                <c:v>187333</c:v>
              </c:pt>
            </c:numLit>
          </c:val>
          <c:extLst>
            <c:ext xmlns:c16="http://schemas.microsoft.com/office/drawing/2014/chart" uri="{C3380CC4-5D6E-409C-BE32-E72D297353CC}">
              <c16:uniqueId val="{00000002-BA26-4479-A244-85D612F4DDC7}"/>
            </c:ext>
          </c:extLst>
        </c:ser>
        <c:ser>
          <c:idx val="3"/>
          <c:order val="3"/>
          <c:tx>
            <c:v>2016</c:v>
          </c:tx>
          <c:spPr>
            <a:solidFill>
              <a:schemeClr val="accent4"/>
            </a:solidFill>
            <a:ln>
              <a:noFill/>
            </a:ln>
            <a:effectLst/>
          </c:spPr>
          <c:invertIfNegative val="0"/>
          <c:cat>
            <c:strLit>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Lit>
          </c:cat>
          <c:val>
            <c:numLit>
              <c:formatCode>General</c:formatCode>
              <c:ptCount val="12"/>
              <c:pt idx="0">
                <c:v>150561</c:v>
              </c:pt>
              <c:pt idx="1">
                <c:v>132990</c:v>
              </c:pt>
              <c:pt idx="2">
                <c:v>74185</c:v>
              </c:pt>
              <c:pt idx="3">
                <c:v>190235</c:v>
              </c:pt>
              <c:pt idx="4">
                <c:v>146298</c:v>
              </c:pt>
              <c:pt idx="5">
                <c:v>197469</c:v>
              </c:pt>
              <c:pt idx="6">
                <c:v>90653</c:v>
              </c:pt>
              <c:pt idx="7">
                <c:v>123621</c:v>
              </c:pt>
              <c:pt idx="8">
                <c:v>76411</c:v>
              </c:pt>
              <c:pt idx="9">
                <c:v>0</c:v>
              </c:pt>
              <c:pt idx="10">
                <c:v>0</c:v>
              </c:pt>
              <c:pt idx="11">
                <c:v>0</c:v>
              </c:pt>
            </c:numLit>
          </c:val>
          <c:extLst>
            <c:ext xmlns:c16="http://schemas.microsoft.com/office/drawing/2014/chart" uri="{C3380CC4-5D6E-409C-BE32-E72D297353CC}">
              <c16:uniqueId val="{00000003-BA26-4479-A244-85D612F4DDC7}"/>
            </c:ext>
          </c:extLst>
        </c:ser>
        <c:dLbls>
          <c:showLegendKey val="0"/>
          <c:showVal val="0"/>
          <c:showCatName val="0"/>
          <c:showSerName val="0"/>
          <c:showPercent val="0"/>
          <c:showBubbleSize val="0"/>
        </c:dLbls>
        <c:gapWidth val="182"/>
        <c:axId val="866003536"/>
        <c:axId val="865998256"/>
      </c:barChart>
      <c:catAx>
        <c:axId val="86600353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5998256"/>
        <c:crosses val="autoZero"/>
        <c:auto val="1"/>
        <c:lblAlgn val="ctr"/>
        <c:lblOffset val="100"/>
        <c:noMultiLvlLbl val="0"/>
      </c:catAx>
      <c:valAx>
        <c:axId val="86599825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60035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solidFill>
        <a:schemeClr val="tx1"/>
      </a:solidFill>
    </a:ln>
    <a:effectLst/>
  </c:spPr>
  <c:txPr>
    <a:bodyPr/>
    <a:lstStyle/>
    <a:p>
      <a:pPr>
        <a:defRPr/>
      </a:pPr>
      <a:endParaRPr lang="en-US"/>
    </a:p>
  </c:txPr>
  <c:externalData r:id="rId3">
    <c:autoUpdate val="0"/>
  </c:externalData>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v>2013</c:v>
          </c:tx>
          <c:spPr>
            <a:ln w="28575" cap="rnd">
              <a:solidFill>
                <a:schemeClr val="accent1"/>
              </a:solidFill>
              <a:round/>
            </a:ln>
            <a:effectLst/>
          </c:spPr>
          <c:marker>
            <c:symbol val="none"/>
          </c:marker>
          <c:cat>
            <c:strLit>
              <c:ptCount val="3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strLit>
          </c:cat>
          <c:val>
            <c:numLit>
              <c:formatCode>General</c:formatCode>
              <c:ptCount val="3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6827</c:v>
              </c:pt>
              <c:pt idx="30">
                <c:v>9268</c:v>
              </c:pt>
            </c:numLit>
          </c:val>
          <c:smooth val="0"/>
          <c:extLst>
            <c:ext xmlns:c16="http://schemas.microsoft.com/office/drawing/2014/chart" uri="{C3380CC4-5D6E-409C-BE32-E72D297353CC}">
              <c16:uniqueId val="{00000000-A3C4-4E71-A3FA-479E19070608}"/>
            </c:ext>
          </c:extLst>
        </c:ser>
        <c:ser>
          <c:idx val="1"/>
          <c:order val="1"/>
          <c:tx>
            <c:v>2014</c:v>
          </c:tx>
          <c:spPr>
            <a:ln w="28575" cap="rnd">
              <a:solidFill>
                <a:schemeClr val="accent2"/>
              </a:solidFill>
              <a:round/>
            </a:ln>
            <a:effectLst/>
          </c:spPr>
          <c:marker>
            <c:symbol val="none"/>
          </c:marker>
          <c:cat>
            <c:strLit>
              <c:ptCount val="3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strLit>
          </c:cat>
          <c:val>
            <c:numLit>
              <c:formatCode>General</c:formatCode>
              <c:ptCount val="31"/>
              <c:pt idx="0">
                <c:v>131787</c:v>
              </c:pt>
              <c:pt idx="1">
                <c:v>105287</c:v>
              </c:pt>
              <c:pt idx="2">
                <c:v>99667</c:v>
              </c:pt>
              <c:pt idx="3">
                <c:v>88415</c:v>
              </c:pt>
              <c:pt idx="4">
                <c:v>74772</c:v>
              </c:pt>
              <c:pt idx="5">
                <c:v>73267</c:v>
              </c:pt>
              <c:pt idx="6">
                <c:v>70594</c:v>
              </c:pt>
              <c:pt idx="7">
                <c:v>74110</c:v>
              </c:pt>
              <c:pt idx="8">
                <c:v>58898</c:v>
              </c:pt>
              <c:pt idx="9">
                <c:v>64522</c:v>
              </c:pt>
              <c:pt idx="10">
                <c:v>57799</c:v>
              </c:pt>
              <c:pt idx="11">
                <c:v>60043</c:v>
              </c:pt>
              <c:pt idx="12">
                <c:v>62654</c:v>
              </c:pt>
              <c:pt idx="13">
                <c:v>72317</c:v>
              </c:pt>
              <c:pt idx="14">
                <c:v>89960</c:v>
              </c:pt>
              <c:pt idx="15">
                <c:v>73946</c:v>
              </c:pt>
              <c:pt idx="16">
                <c:v>77864</c:v>
              </c:pt>
              <c:pt idx="17">
                <c:v>58527</c:v>
              </c:pt>
              <c:pt idx="18">
                <c:v>54921</c:v>
              </c:pt>
              <c:pt idx="19">
                <c:v>49364</c:v>
              </c:pt>
              <c:pt idx="20">
                <c:v>53439</c:v>
              </c:pt>
              <c:pt idx="21">
                <c:v>53679</c:v>
              </c:pt>
              <c:pt idx="22">
                <c:v>61811</c:v>
              </c:pt>
              <c:pt idx="23">
                <c:v>66905</c:v>
              </c:pt>
              <c:pt idx="24">
                <c:v>80931</c:v>
              </c:pt>
              <c:pt idx="25">
                <c:v>77957</c:v>
              </c:pt>
              <c:pt idx="26">
                <c:v>74754</c:v>
              </c:pt>
              <c:pt idx="27">
                <c:v>77111</c:v>
              </c:pt>
              <c:pt idx="28">
                <c:v>66068</c:v>
              </c:pt>
              <c:pt idx="29">
                <c:v>79718</c:v>
              </c:pt>
              <c:pt idx="30">
                <c:v>63143</c:v>
              </c:pt>
            </c:numLit>
          </c:val>
          <c:smooth val="0"/>
          <c:extLst>
            <c:ext xmlns:c16="http://schemas.microsoft.com/office/drawing/2014/chart" uri="{C3380CC4-5D6E-409C-BE32-E72D297353CC}">
              <c16:uniqueId val="{00000001-A3C4-4E71-A3FA-479E19070608}"/>
            </c:ext>
          </c:extLst>
        </c:ser>
        <c:ser>
          <c:idx val="2"/>
          <c:order val="2"/>
          <c:tx>
            <c:v>2015</c:v>
          </c:tx>
          <c:spPr>
            <a:ln w="28575" cap="rnd">
              <a:solidFill>
                <a:schemeClr val="accent3"/>
              </a:solidFill>
              <a:round/>
            </a:ln>
            <a:effectLst/>
          </c:spPr>
          <c:marker>
            <c:symbol val="none"/>
          </c:marker>
          <c:cat>
            <c:strLit>
              <c:ptCount val="3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strLit>
          </c:cat>
          <c:val>
            <c:numLit>
              <c:formatCode>General</c:formatCode>
              <c:ptCount val="31"/>
              <c:pt idx="0">
                <c:v>102499</c:v>
              </c:pt>
              <c:pt idx="1">
                <c:v>102074</c:v>
              </c:pt>
              <c:pt idx="2">
                <c:v>84400</c:v>
              </c:pt>
              <c:pt idx="3">
                <c:v>78842</c:v>
              </c:pt>
              <c:pt idx="4">
                <c:v>67592</c:v>
              </c:pt>
              <c:pt idx="5">
                <c:v>63251</c:v>
              </c:pt>
              <c:pt idx="6">
                <c:v>48390</c:v>
              </c:pt>
              <c:pt idx="7">
                <c:v>36074</c:v>
              </c:pt>
              <c:pt idx="8">
                <c:v>37282</c:v>
              </c:pt>
              <c:pt idx="9">
                <c:v>33633</c:v>
              </c:pt>
              <c:pt idx="10">
                <c:v>36597</c:v>
              </c:pt>
              <c:pt idx="11">
                <c:v>36634</c:v>
              </c:pt>
              <c:pt idx="12">
                <c:v>44471</c:v>
              </c:pt>
              <c:pt idx="13">
                <c:v>44700</c:v>
              </c:pt>
              <c:pt idx="14">
                <c:v>42787</c:v>
              </c:pt>
              <c:pt idx="15">
                <c:v>44916</c:v>
              </c:pt>
              <c:pt idx="16">
                <c:v>37129</c:v>
              </c:pt>
              <c:pt idx="17">
                <c:v>36987</c:v>
              </c:pt>
              <c:pt idx="18">
                <c:v>34969</c:v>
              </c:pt>
              <c:pt idx="19">
                <c:v>39809</c:v>
              </c:pt>
              <c:pt idx="20">
                <c:v>40411</c:v>
              </c:pt>
              <c:pt idx="21">
                <c:v>40489</c:v>
              </c:pt>
              <c:pt idx="22">
                <c:v>42398</c:v>
              </c:pt>
              <c:pt idx="23">
                <c:v>54751</c:v>
              </c:pt>
              <c:pt idx="24">
                <c:v>73018</c:v>
              </c:pt>
              <c:pt idx="25">
                <c:v>66695</c:v>
              </c:pt>
              <c:pt idx="26">
                <c:v>70587</c:v>
              </c:pt>
              <c:pt idx="27">
                <c:v>77861</c:v>
              </c:pt>
              <c:pt idx="28">
                <c:v>63486</c:v>
              </c:pt>
              <c:pt idx="29">
                <c:v>77190</c:v>
              </c:pt>
              <c:pt idx="30">
                <c:v>55167</c:v>
              </c:pt>
            </c:numLit>
          </c:val>
          <c:smooth val="0"/>
          <c:extLst>
            <c:ext xmlns:c16="http://schemas.microsoft.com/office/drawing/2014/chart" uri="{C3380CC4-5D6E-409C-BE32-E72D297353CC}">
              <c16:uniqueId val="{00000002-A3C4-4E71-A3FA-479E19070608}"/>
            </c:ext>
          </c:extLst>
        </c:ser>
        <c:ser>
          <c:idx val="3"/>
          <c:order val="3"/>
          <c:tx>
            <c:v>2016</c:v>
          </c:tx>
          <c:spPr>
            <a:ln w="28575" cap="rnd">
              <a:solidFill>
                <a:schemeClr val="accent4"/>
              </a:solidFill>
              <a:round/>
            </a:ln>
            <a:effectLst/>
          </c:spPr>
          <c:marker>
            <c:symbol val="none"/>
          </c:marker>
          <c:cat>
            <c:strLit>
              <c:ptCount val="3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strLit>
          </c:cat>
          <c:val>
            <c:numLit>
              <c:formatCode>General</c:formatCode>
              <c:ptCount val="31"/>
              <c:pt idx="0">
                <c:v>70557</c:v>
              </c:pt>
              <c:pt idx="1">
                <c:v>67841</c:v>
              </c:pt>
              <c:pt idx="2">
                <c:v>57040</c:v>
              </c:pt>
              <c:pt idx="3">
                <c:v>56353</c:v>
              </c:pt>
              <c:pt idx="4">
                <c:v>49571</c:v>
              </c:pt>
              <c:pt idx="5">
                <c:v>43901</c:v>
              </c:pt>
              <c:pt idx="6">
                <c:v>30328</c:v>
              </c:pt>
              <c:pt idx="7">
                <c:v>30590</c:v>
              </c:pt>
              <c:pt idx="8">
                <c:v>24031</c:v>
              </c:pt>
              <c:pt idx="9">
                <c:v>23424</c:v>
              </c:pt>
              <c:pt idx="10">
                <c:v>24619</c:v>
              </c:pt>
              <c:pt idx="11">
                <c:v>24199</c:v>
              </c:pt>
              <c:pt idx="12">
                <c:v>25087</c:v>
              </c:pt>
              <c:pt idx="13">
                <c:v>19087</c:v>
              </c:pt>
              <c:pt idx="14">
                <c:v>33287</c:v>
              </c:pt>
              <c:pt idx="15">
                <c:v>30860</c:v>
              </c:pt>
              <c:pt idx="16">
                <c:v>29687</c:v>
              </c:pt>
              <c:pt idx="17">
                <c:v>25703</c:v>
              </c:pt>
              <c:pt idx="18">
                <c:v>24842</c:v>
              </c:pt>
              <c:pt idx="19">
                <c:v>35753</c:v>
              </c:pt>
              <c:pt idx="20">
                <c:v>21900</c:v>
              </c:pt>
              <c:pt idx="21">
                <c:v>30260</c:v>
              </c:pt>
              <c:pt idx="22">
                <c:v>37369</c:v>
              </c:pt>
              <c:pt idx="23">
                <c:v>41775</c:v>
              </c:pt>
              <c:pt idx="24">
                <c:v>52562</c:v>
              </c:pt>
              <c:pt idx="25">
                <c:v>46972</c:v>
              </c:pt>
              <c:pt idx="26">
                <c:v>52743</c:v>
              </c:pt>
              <c:pt idx="27">
                <c:v>42195</c:v>
              </c:pt>
              <c:pt idx="28">
                <c:v>50845</c:v>
              </c:pt>
              <c:pt idx="29">
                <c:v>53088</c:v>
              </c:pt>
              <c:pt idx="30">
                <c:v>25954</c:v>
              </c:pt>
            </c:numLit>
          </c:val>
          <c:smooth val="0"/>
          <c:extLst>
            <c:ext xmlns:c16="http://schemas.microsoft.com/office/drawing/2014/chart" uri="{C3380CC4-5D6E-409C-BE32-E72D297353CC}">
              <c16:uniqueId val="{00000003-A3C4-4E71-A3FA-479E19070608}"/>
            </c:ext>
          </c:extLst>
        </c:ser>
        <c:dLbls>
          <c:showLegendKey val="0"/>
          <c:showVal val="0"/>
          <c:showCatName val="0"/>
          <c:showSerName val="0"/>
          <c:showPercent val="0"/>
          <c:showBubbleSize val="0"/>
        </c:dLbls>
        <c:smooth val="0"/>
        <c:axId val="786210016"/>
        <c:axId val="786206656"/>
      </c:lineChart>
      <c:catAx>
        <c:axId val="7862100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86206656"/>
        <c:crosses val="autoZero"/>
        <c:auto val="1"/>
        <c:lblAlgn val="ctr"/>
        <c:lblOffset val="100"/>
        <c:noMultiLvlLbl val="0"/>
      </c:catAx>
      <c:valAx>
        <c:axId val="786206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8621001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solidFill>
        <a:schemeClr val="tx1"/>
      </a:solidFill>
    </a:ln>
    <a:effectLst/>
  </c:spPr>
  <c:txPr>
    <a:bodyPr/>
    <a:lstStyle/>
    <a:p>
      <a:pPr>
        <a:defRPr/>
      </a:pPr>
      <a:endParaRPr lang="en-US"/>
    </a:p>
  </c:txPr>
  <c:externalData r:id="rId3">
    <c:autoUpdate val="0"/>
  </c:externalData>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v>WEEKDAY</c:v>
          </c:tx>
          <c:spPr>
            <a:solidFill>
              <a:schemeClr val="accent1"/>
            </a:solidFill>
            <a:ln>
              <a:noFill/>
            </a:ln>
            <a:effectLst/>
          </c:spPr>
          <c:invertIfNegative val="0"/>
          <c:cat>
            <c:strLit>
              <c:ptCount val="4"/>
              <c:pt idx="0">
                <c:v>2013</c:v>
              </c:pt>
              <c:pt idx="1">
                <c:v>2014</c:v>
              </c:pt>
              <c:pt idx="2">
                <c:v>2015</c:v>
              </c:pt>
              <c:pt idx="3">
                <c:v>2016</c:v>
              </c:pt>
            </c:strLit>
          </c:cat>
          <c:val>
            <c:numLit>
              <c:formatCode>General</c:formatCode>
              <c:ptCount val="4"/>
              <c:pt idx="0">
                <c:v>16095</c:v>
              </c:pt>
              <c:pt idx="1">
                <c:v>1484210</c:v>
              </c:pt>
              <c:pt idx="2">
                <c:v>1151039</c:v>
              </c:pt>
              <c:pt idx="3">
                <c:v>780627</c:v>
              </c:pt>
            </c:numLit>
          </c:val>
          <c:extLst>
            <c:ext xmlns:c16="http://schemas.microsoft.com/office/drawing/2014/chart" uri="{C3380CC4-5D6E-409C-BE32-E72D297353CC}">
              <c16:uniqueId val="{00000000-03F9-4D91-A273-F6F8475ACA0C}"/>
            </c:ext>
          </c:extLst>
        </c:ser>
        <c:ser>
          <c:idx val="1"/>
          <c:order val="1"/>
          <c:tx>
            <c:v>WEEKEND</c:v>
          </c:tx>
          <c:spPr>
            <a:solidFill>
              <a:schemeClr val="accent2"/>
            </a:solidFill>
            <a:ln>
              <a:noFill/>
            </a:ln>
            <a:effectLst/>
          </c:spPr>
          <c:invertIfNegative val="0"/>
          <c:cat>
            <c:strLit>
              <c:ptCount val="4"/>
              <c:pt idx="0">
                <c:v>2013</c:v>
              </c:pt>
              <c:pt idx="1">
                <c:v>2014</c:v>
              </c:pt>
              <c:pt idx="2">
                <c:v>2015</c:v>
              </c:pt>
              <c:pt idx="3">
                <c:v>2016</c:v>
              </c:pt>
            </c:strLit>
          </c:cat>
          <c:val>
            <c:numLit>
              <c:formatCode>General</c:formatCode>
              <c:ptCount val="4"/>
              <c:pt idx="0">
                <c:v>0</c:v>
              </c:pt>
              <c:pt idx="1">
                <c:v>770020</c:v>
              </c:pt>
              <c:pt idx="2">
                <c:v>564050</c:v>
              </c:pt>
              <c:pt idx="3">
                <c:v>401796</c:v>
              </c:pt>
            </c:numLit>
          </c:val>
          <c:extLst>
            <c:ext xmlns:c16="http://schemas.microsoft.com/office/drawing/2014/chart" uri="{C3380CC4-5D6E-409C-BE32-E72D297353CC}">
              <c16:uniqueId val="{00000001-03F9-4D91-A273-F6F8475ACA0C}"/>
            </c:ext>
          </c:extLst>
        </c:ser>
        <c:dLbls>
          <c:showLegendKey val="0"/>
          <c:showVal val="0"/>
          <c:showCatName val="0"/>
          <c:showSerName val="0"/>
          <c:showPercent val="0"/>
          <c:showBubbleSize val="0"/>
        </c:dLbls>
        <c:gapWidth val="219"/>
        <c:overlap val="-27"/>
        <c:axId val="786195616"/>
        <c:axId val="786190336"/>
      </c:barChart>
      <c:catAx>
        <c:axId val="7861956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86190336"/>
        <c:crosses val="autoZero"/>
        <c:auto val="1"/>
        <c:lblAlgn val="ctr"/>
        <c:lblOffset val="100"/>
        <c:noMultiLvlLbl val="0"/>
      </c:catAx>
      <c:valAx>
        <c:axId val="7861903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8619561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solidFill>
        <a:schemeClr val="tx1"/>
      </a:solidFill>
    </a:ln>
    <a:effectLst/>
  </c:spPr>
  <c:txPr>
    <a:bodyPr/>
    <a:lstStyle/>
    <a:p>
      <a:pPr>
        <a:defRPr/>
      </a:pPr>
      <a:endParaRPr lang="en-US"/>
    </a:p>
  </c:txPr>
  <c:externalData r:id="rId3">
    <c:autoUpdate val="0"/>
  </c:externalData>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11/13/2025</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11/13/2025</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11/13/2025</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11/13/2025</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11/13/2025</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5.xml"/><Relationship Id="rId4" Type="http://schemas.openxmlformats.org/officeDocument/2006/relationships/chart" Target="../charts/chart3.xml"/></Relationships>
</file>

<file path=ppt/slides/_rels/slide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sp>
        <p:nvSpPr>
          <p:cNvPr id="34" name="Rectangle 33">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5175115"/>
          </a:xfrm>
          <a:prstGeom prst="rect">
            <a:avLst/>
          </a:prstGeom>
          <a:solidFill>
            <a:srgbClr val="3445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2" name="Title 1">
            <a:extLst>
              <a:ext uri="{FF2B5EF4-FFF2-40B4-BE49-F238E27FC236}">
                <a16:creationId xmlns:a16="http://schemas.microsoft.com/office/drawing/2014/main" id="{1410CDBD-44D7-DDC6-2C6C-1BDA85BF36BE}"/>
              </a:ext>
            </a:extLst>
          </p:cNvPr>
          <p:cNvSpPr>
            <a:spLocks noGrp="1"/>
          </p:cNvSpPr>
          <p:nvPr>
            <p:ph type="ctrTitle"/>
          </p:nvPr>
        </p:nvSpPr>
        <p:spPr>
          <a:xfrm>
            <a:off x="8442101" y="1100665"/>
            <a:ext cx="3132638" cy="4278731"/>
          </a:xfrm>
        </p:spPr>
        <p:txBody>
          <a:bodyPr anchor="ctr">
            <a:normAutofit/>
          </a:bodyPr>
          <a:lstStyle/>
          <a:p>
            <a:r>
              <a:rPr lang="en-ZA" dirty="0">
                <a:solidFill>
                  <a:srgbClr val="FFFFFF"/>
                </a:solidFill>
              </a:rPr>
              <a:t>SALES CASE STUDY</a:t>
            </a:r>
          </a:p>
        </p:txBody>
      </p:sp>
      <p:sp>
        <p:nvSpPr>
          <p:cNvPr id="36" name="Rectangle 35">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707627"/>
            <a:ext cx="3618828" cy="6492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3" name="Subtitle 2">
            <a:extLst>
              <a:ext uri="{FF2B5EF4-FFF2-40B4-BE49-F238E27FC236}">
                <a16:creationId xmlns:a16="http://schemas.microsoft.com/office/drawing/2014/main" id="{691658ED-B1A9-86FF-4C60-39243EFE5F84}"/>
              </a:ext>
            </a:extLst>
          </p:cNvPr>
          <p:cNvSpPr>
            <a:spLocks noGrp="1"/>
          </p:cNvSpPr>
          <p:nvPr>
            <p:ph type="subTitle" idx="1"/>
          </p:nvPr>
        </p:nvSpPr>
        <p:spPr>
          <a:xfrm>
            <a:off x="8362964" y="5707625"/>
            <a:ext cx="3132638" cy="649224"/>
          </a:xfrm>
          <a:noFill/>
        </p:spPr>
        <p:txBody>
          <a:bodyPr anchor="ctr">
            <a:normAutofit/>
          </a:bodyPr>
          <a:lstStyle/>
          <a:p>
            <a:pPr>
              <a:lnSpc>
                <a:spcPct val="90000"/>
              </a:lnSpc>
            </a:pPr>
            <a:r>
              <a:rPr lang="en-ZA" sz="1500">
                <a:solidFill>
                  <a:srgbClr val="FFAD37"/>
                </a:solidFill>
              </a:rPr>
              <a:t>Presented by: Motaung Faith</a:t>
            </a:r>
          </a:p>
          <a:p>
            <a:pPr>
              <a:lnSpc>
                <a:spcPct val="90000"/>
              </a:lnSpc>
            </a:pPr>
            <a:r>
              <a:rPr lang="en-ZA" sz="1500">
                <a:solidFill>
                  <a:srgbClr val="FFAD37"/>
                </a:solidFill>
              </a:rPr>
              <a:t>Data Analyst</a:t>
            </a:r>
          </a:p>
        </p:txBody>
      </p:sp>
      <p:sp>
        <p:nvSpPr>
          <p:cNvPr id="20" name="TextBox 19">
            <a:extLst>
              <a:ext uri="{FF2B5EF4-FFF2-40B4-BE49-F238E27FC236}">
                <a16:creationId xmlns:a16="http://schemas.microsoft.com/office/drawing/2014/main" id="{B62017CD-14F2-4ED9-625C-9BA82BA5FEC2}"/>
              </a:ext>
            </a:extLst>
          </p:cNvPr>
          <p:cNvSpPr txBox="1"/>
          <p:nvPr/>
        </p:nvSpPr>
        <p:spPr>
          <a:xfrm>
            <a:off x="8534400" y="685800"/>
            <a:ext cx="1070101" cy="369332"/>
          </a:xfrm>
          <a:prstGeom prst="rect">
            <a:avLst/>
          </a:prstGeom>
          <a:noFill/>
          <a:ln>
            <a:solidFill>
              <a:schemeClr val="accent1"/>
            </a:solidFill>
          </a:ln>
        </p:spPr>
        <p:txBody>
          <a:bodyPr wrap="none" rtlCol="0">
            <a:spAutoFit/>
          </a:bodyPr>
          <a:lstStyle/>
          <a:p>
            <a:r>
              <a:rPr lang="en-ZA" i="1" u="sng" dirty="0">
                <a:solidFill>
                  <a:srgbClr val="FFC000"/>
                </a:solidFill>
              </a:rPr>
              <a:t>BL-RETAIL</a:t>
            </a:r>
          </a:p>
        </p:txBody>
      </p:sp>
      <p:sp>
        <p:nvSpPr>
          <p:cNvPr id="21" name="TextBox 20">
            <a:extLst>
              <a:ext uri="{FF2B5EF4-FFF2-40B4-BE49-F238E27FC236}">
                <a16:creationId xmlns:a16="http://schemas.microsoft.com/office/drawing/2014/main" id="{1AA39417-A659-2734-17DD-DA8517000E8A}"/>
              </a:ext>
            </a:extLst>
          </p:cNvPr>
          <p:cNvSpPr txBox="1"/>
          <p:nvPr/>
        </p:nvSpPr>
        <p:spPr>
          <a:xfrm>
            <a:off x="469745" y="5987516"/>
            <a:ext cx="7666568" cy="369332"/>
          </a:xfrm>
          <a:prstGeom prst="rect">
            <a:avLst/>
          </a:prstGeom>
          <a:solidFill>
            <a:schemeClr val="accent2"/>
          </a:solidFill>
        </p:spPr>
        <p:txBody>
          <a:bodyPr wrap="square" rtlCol="0">
            <a:spAutoFit/>
          </a:bodyPr>
          <a:lstStyle/>
          <a:p>
            <a:endParaRPr lang="en-ZA" dirty="0"/>
          </a:p>
        </p:txBody>
      </p:sp>
      <p:pic>
        <p:nvPicPr>
          <p:cNvPr id="26" name="Picture 25">
            <a:extLst>
              <a:ext uri="{FF2B5EF4-FFF2-40B4-BE49-F238E27FC236}">
                <a16:creationId xmlns:a16="http://schemas.microsoft.com/office/drawing/2014/main" id="{AD343B70-7829-7E7F-301C-D5F1FEA0B323}"/>
              </a:ext>
            </a:extLst>
          </p:cNvPr>
          <p:cNvPicPr>
            <a:picLocks noChangeAspect="1"/>
          </p:cNvPicPr>
          <p:nvPr/>
        </p:nvPicPr>
        <p:blipFill>
          <a:blip r:embed="rId2"/>
          <a:stretch>
            <a:fillRect/>
          </a:stretch>
        </p:blipFill>
        <p:spPr>
          <a:xfrm>
            <a:off x="469745" y="457199"/>
            <a:ext cx="7650123" cy="5530314"/>
          </a:xfrm>
          <a:prstGeom prst="rect">
            <a:avLst/>
          </a:prstGeom>
        </p:spPr>
      </p:pic>
    </p:spTree>
    <p:extLst>
      <p:ext uri="{BB962C8B-B14F-4D97-AF65-F5344CB8AC3E}">
        <p14:creationId xmlns:p14="http://schemas.microsoft.com/office/powerpoint/2010/main" val="2135231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A1BF250-D543-C47C-0A47-B1A15E82AFDE}"/>
              </a:ext>
            </a:extLst>
          </p:cNvPr>
          <p:cNvSpPr>
            <a:spLocks noGrp="1"/>
          </p:cNvSpPr>
          <p:nvPr>
            <p:ph type="title"/>
          </p:nvPr>
        </p:nvSpPr>
        <p:spPr>
          <a:xfrm>
            <a:off x="581193" y="729658"/>
            <a:ext cx="11029616" cy="553373"/>
          </a:xfrm>
          <a:solidFill>
            <a:schemeClr val="bg1"/>
          </a:solidFill>
        </p:spPr>
        <p:txBody>
          <a:bodyPr/>
          <a:lstStyle/>
          <a:p>
            <a:r>
              <a:rPr lang="en-ZA" dirty="0">
                <a:solidFill>
                  <a:schemeClr val="tx1"/>
                </a:solidFill>
              </a:rPr>
              <a:t>COST OF SALES: DAILY SALES AND QUANTITIES PER YEAR</a:t>
            </a:r>
          </a:p>
        </p:txBody>
      </p:sp>
      <p:sp>
        <p:nvSpPr>
          <p:cNvPr id="10" name="Text Placeholder 9">
            <a:extLst>
              <a:ext uri="{FF2B5EF4-FFF2-40B4-BE49-F238E27FC236}">
                <a16:creationId xmlns:a16="http://schemas.microsoft.com/office/drawing/2014/main" id="{9E9561D9-CFCE-E736-1D0A-B38E3F8FC4C2}"/>
              </a:ext>
            </a:extLst>
          </p:cNvPr>
          <p:cNvSpPr>
            <a:spLocks noGrp="1"/>
          </p:cNvSpPr>
          <p:nvPr>
            <p:ph type="body" idx="1"/>
          </p:nvPr>
        </p:nvSpPr>
        <p:spPr>
          <a:xfrm>
            <a:off x="581025" y="1924050"/>
            <a:ext cx="5393269" cy="862847"/>
          </a:xfrm>
        </p:spPr>
        <p:txBody>
          <a:bodyPr/>
          <a:lstStyle/>
          <a:p>
            <a:r>
              <a:rPr lang="en-ZA" sz="1600" dirty="0"/>
              <a:t>Sales are declining steadily from 2014 to 2016 which is marked by 42% growth in 2014, 35% in 2015 and 23% in 2016. This could be due to a shrinking demand or reduced operations               </a:t>
            </a:r>
          </a:p>
        </p:txBody>
      </p:sp>
      <p:sp>
        <p:nvSpPr>
          <p:cNvPr id="12" name="Text Placeholder 11">
            <a:extLst>
              <a:ext uri="{FF2B5EF4-FFF2-40B4-BE49-F238E27FC236}">
                <a16:creationId xmlns:a16="http://schemas.microsoft.com/office/drawing/2014/main" id="{8A589D00-3970-A247-A7F2-C1CF0E8728C6}"/>
              </a:ext>
            </a:extLst>
          </p:cNvPr>
          <p:cNvSpPr>
            <a:spLocks noGrp="1"/>
          </p:cNvSpPr>
          <p:nvPr>
            <p:ph type="body" sz="quarter" idx="3"/>
          </p:nvPr>
        </p:nvSpPr>
        <p:spPr>
          <a:xfrm>
            <a:off x="6523735" y="1847088"/>
            <a:ext cx="5087073" cy="957177"/>
          </a:xfrm>
        </p:spPr>
        <p:txBody>
          <a:bodyPr/>
          <a:lstStyle/>
          <a:p>
            <a:r>
              <a:rPr lang="en-ZA" sz="1600" dirty="0"/>
              <a:t>There was an increase in sales from 2013 to 2014 because the business started operating end of year 2013.  Similarly to a decrease in sales there was a decrease in quantities sold from 2014 to 2016. </a:t>
            </a:r>
          </a:p>
        </p:txBody>
      </p:sp>
      <p:graphicFrame>
        <p:nvGraphicFramePr>
          <p:cNvPr id="15" name="Content Placeholder 14">
            <a:extLst>
              <a:ext uri="{FF2B5EF4-FFF2-40B4-BE49-F238E27FC236}">
                <a16:creationId xmlns:a16="http://schemas.microsoft.com/office/drawing/2014/main" id="{56118CE4-D638-47FF-BD18-7BE1EA71FC9B}"/>
              </a:ext>
            </a:extLst>
          </p:cNvPr>
          <p:cNvGraphicFramePr>
            <a:graphicFrameLocks noGrp="1"/>
          </p:cNvGraphicFramePr>
          <p:nvPr>
            <p:ph sz="quarter" idx="4"/>
            <p:extLst>
              <p:ext uri="{D42A27DB-BD31-4B8C-83A1-F6EECF244321}">
                <p14:modId xmlns:p14="http://schemas.microsoft.com/office/powerpoint/2010/main" val="849047734"/>
              </p:ext>
            </p:extLst>
          </p:nvPr>
        </p:nvGraphicFramePr>
        <p:xfrm>
          <a:off x="6218238" y="2925763"/>
          <a:ext cx="5392737" cy="293528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 name="Content Placeholder 17">
            <a:extLst>
              <a:ext uri="{FF2B5EF4-FFF2-40B4-BE49-F238E27FC236}">
                <a16:creationId xmlns:a16="http://schemas.microsoft.com/office/drawing/2014/main" id="{56118CE4-D638-47FF-BD18-7BE1EA71FC9B}"/>
              </a:ext>
            </a:extLst>
          </p:cNvPr>
          <p:cNvGraphicFramePr>
            <a:graphicFrameLocks noGrp="1"/>
          </p:cNvGraphicFramePr>
          <p:nvPr>
            <p:ph sz="half" idx="2"/>
            <p:extLst>
              <p:ext uri="{D42A27DB-BD31-4B8C-83A1-F6EECF244321}">
                <p14:modId xmlns:p14="http://schemas.microsoft.com/office/powerpoint/2010/main" val="770333312"/>
              </p:ext>
            </p:extLst>
          </p:nvPr>
        </p:nvGraphicFramePr>
        <p:xfrm>
          <a:off x="581025" y="2925763"/>
          <a:ext cx="5392738" cy="29352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21">
            <a:extLst>
              <a:ext uri="{FF2B5EF4-FFF2-40B4-BE49-F238E27FC236}">
                <a16:creationId xmlns:a16="http://schemas.microsoft.com/office/drawing/2014/main" id="{C0BC697D-A919-41B9-9CF0-98F815D4CA3C}"/>
              </a:ext>
            </a:extLst>
          </p:cNvPr>
          <p:cNvGraphicFramePr>
            <a:graphicFrameLocks/>
          </p:cNvGraphicFramePr>
          <p:nvPr>
            <p:extLst>
              <p:ext uri="{D42A27DB-BD31-4B8C-83A1-F6EECF244321}">
                <p14:modId xmlns:p14="http://schemas.microsoft.com/office/powerpoint/2010/main" val="3400622946"/>
              </p:ext>
            </p:extLst>
          </p:nvPr>
        </p:nvGraphicFramePr>
        <p:xfrm>
          <a:off x="6523735" y="2925763"/>
          <a:ext cx="5087072" cy="293528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3" name="Table 22">
            <a:extLst>
              <a:ext uri="{FF2B5EF4-FFF2-40B4-BE49-F238E27FC236}">
                <a16:creationId xmlns:a16="http://schemas.microsoft.com/office/drawing/2014/main" id="{A5900D8D-7F40-2113-657E-59ECCED2B554}"/>
              </a:ext>
            </a:extLst>
          </p:cNvPr>
          <p:cNvGraphicFramePr>
            <a:graphicFrameLocks noGrp="1"/>
          </p:cNvGraphicFramePr>
          <p:nvPr/>
        </p:nvGraphicFramePr>
        <p:xfrm>
          <a:off x="649224" y="1929384"/>
          <a:ext cx="5312664" cy="850392"/>
        </p:xfrm>
        <a:graphic>
          <a:graphicData uri="http://schemas.openxmlformats.org/drawingml/2006/table">
            <a:tbl>
              <a:tblPr/>
              <a:tblGrid>
                <a:gridCol w="5312664">
                  <a:extLst>
                    <a:ext uri="{9D8B030D-6E8A-4147-A177-3AD203B41FA5}">
                      <a16:colId xmlns:a16="http://schemas.microsoft.com/office/drawing/2014/main" val="1239021415"/>
                    </a:ext>
                  </a:extLst>
                </a:gridCol>
              </a:tblGrid>
              <a:tr h="850392">
                <a:tc>
                  <a:txBody>
                    <a:bodyPr/>
                    <a:lstStyle/>
                    <a:p>
                      <a:endParaRPr lang="en-ZA"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251937578"/>
                  </a:ext>
                </a:extLst>
              </a:tr>
            </a:tbl>
          </a:graphicData>
        </a:graphic>
      </p:graphicFrame>
      <p:graphicFrame>
        <p:nvGraphicFramePr>
          <p:cNvPr id="24" name="Table 23">
            <a:extLst>
              <a:ext uri="{FF2B5EF4-FFF2-40B4-BE49-F238E27FC236}">
                <a16:creationId xmlns:a16="http://schemas.microsoft.com/office/drawing/2014/main" id="{CAAC1BB8-917F-3CE7-AD82-29562C91F8BA}"/>
              </a:ext>
            </a:extLst>
          </p:cNvPr>
          <p:cNvGraphicFramePr>
            <a:graphicFrameLocks noGrp="1"/>
          </p:cNvGraphicFramePr>
          <p:nvPr/>
        </p:nvGraphicFramePr>
        <p:xfrm>
          <a:off x="6519672" y="1828800"/>
          <a:ext cx="5129784" cy="996696"/>
        </p:xfrm>
        <a:graphic>
          <a:graphicData uri="http://schemas.openxmlformats.org/drawingml/2006/table">
            <a:tbl>
              <a:tblPr/>
              <a:tblGrid>
                <a:gridCol w="5129784">
                  <a:extLst>
                    <a:ext uri="{9D8B030D-6E8A-4147-A177-3AD203B41FA5}">
                      <a16:colId xmlns:a16="http://schemas.microsoft.com/office/drawing/2014/main" val="394358183"/>
                    </a:ext>
                  </a:extLst>
                </a:gridCol>
              </a:tblGrid>
              <a:tr h="996696">
                <a:tc>
                  <a:txBody>
                    <a:bodyPr/>
                    <a:lstStyle/>
                    <a:p>
                      <a:endParaRPr lang="en-ZA"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331834136"/>
                  </a:ext>
                </a:extLst>
              </a:tr>
            </a:tbl>
          </a:graphicData>
        </a:graphic>
      </p:graphicFrame>
    </p:spTree>
    <p:extLst>
      <p:ext uri="{BB962C8B-B14F-4D97-AF65-F5344CB8AC3E}">
        <p14:creationId xmlns:p14="http://schemas.microsoft.com/office/powerpoint/2010/main" val="3578164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B5CC64-CFEB-51E6-0453-0838A4EB9AF6}"/>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1755078D-E134-1C69-04A6-435FA163CF0A}"/>
              </a:ext>
            </a:extLst>
          </p:cNvPr>
          <p:cNvSpPr>
            <a:spLocks noGrp="1"/>
          </p:cNvSpPr>
          <p:nvPr>
            <p:ph type="title"/>
          </p:nvPr>
        </p:nvSpPr>
        <p:spPr>
          <a:xfrm>
            <a:off x="581193" y="729658"/>
            <a:ext cx="11029616" cy="553373"/>
          </a:xfrm>
          <a:solidFill>
            <a:schemeClr val="bg1"/>
          </a:solidFill>
        </p:spPr>
        <p:txBody>
          <a:bodyPr/>
          <a:lstStyle/>
          <a:p>
            <a:r>
              <a:rPr lang="en-ZA" dirty="0">
                <a:solidFill>
                  <a:schemeClr val="tx1"/>
                </a:solidFill>
              </a:rPr>
              <a:t>DAILY SALE PRICE AND QUANTITIES SOLD PER MONTH AND YEAR</a:t>
            </a:r>
          </a:p>
        </p:txBody>
      </p:sp>
      <p:sp>
        <p:nvSpPr>
          <p:cNvPr id="10" name="Text Placeholder 9">
            <a:extLst>
              <a:ext uri="{FF2B5EF4-FFF2-40B4-BE49-F238E27FC236}">
                <a16:creationId xmlns:a16="http://schemas.microsoft.com/office/drawing/2014/main" id="{994B844A-FFA3-AF7F-7F4A-44EEDEA43778}"/>
              </a:ext>
            </a:extLst>
          </p:cNvPr>
          <p:cNvSpPr>
            <a:spLocks noGrp="1"/>
          </p:cNvSpPr>
          <p:nvPr>
            <p:ph type="body" idx="1"/>
          </p:nvPr>
        </p:nvSpPr>
        <p:spPr>
          <a:xfrm>
            <a:off x="887219" y="1866123"/>
            <a:ext cx="5087075" cy="938142"/>
          </a:xfrm>
        </p:spPr>
        <p:txBody>
          <a:bodyPr/>
          <a:lstStyle/>
          <a:p>
            <a:r>
              <a:rPr lang="en-ZA" sz="1600" dirty="0"/>
              <a:t>The months showing the highest daily sale price is August 2014, May 2015, June 2016.  There is a steep deep in sales from August 2016 then from Oct to  Dec 2016, there are no sales.</a:t>
            </a:r>
          </a:p>
        </p:txBody>
      </p:sp>
      <p:sp>
        <p:nvSpPr>
          <p:cNvPr id="12" name="Text Placeholder 11">
            <a:extLst>
              <a:ext uri="{FF2B5EF4-FFF2-40B4-BE49-F238E27FC236}">
                <a16:creationId xmlns:a16="http://schemas.microsoft.com/office/drawing/2014/main" id="{CC08D7A7-4CCE-3D58-A20B-7F1F948459BF}"/>
              </a:ext>
            </a:extLst>
          </p:cNvPr>
          <p:cNvSpPr>
            <a:spLocks noGrp="1"/>
          </p:cNvSpPr>
          <p:nvPr>
            <p:ph type="body" sz="quarter" idx="3"/>
          </p:nvPr>
        </p:nvSpPr>
        <p:spPr>
          <a:xfrm>
            <a:off x="6523735" y="1866124"/>
            <a:ext cx="5087073" cy="1231638"/>
          </a:xfrm>
          <a:ln>
            <a:solidFill>
              <a:schemeClr val="tx1"/>
            </a:solidFill>
          </a:ln>
        </p:spPr>
        <p:txBody>
          <a:bodyPr/>
          <a:lstStyle/>
          <a:p>
            <a:r>
              <a:rPr lang="en-ZA" sz="1600" dirty="0"/>
              <a:t>The dates that sold abnormally higher quantities are likely to have had promotions or discounts. Most days were in 2014, 03 Jan 2014, 30 Aug, 28 Feb and 10 Oct. </a:t>
            </a:r>
          </a:p>
        </p:txBody>
      </p:sp>
      <p:graphicFrame>
        <p:nvGraphicFramePr>
          <p:cNvPr id="2" name="Content Placeholder 1">
            <a:extLst>
              <a:ext uri="{FF2B5EF4-FFF2-40B4-BE49-F238E27FC236}">
                <a16:creationId xmlns:a16="http://schemas.microsoft.com/office/drawing/2014/main" id="{82114DD7-F9F5-41FB-9164-18B2B6626BFF}"/>
              </a:ext>
            </a:extLst>
          </p:cNvPr>
          <p:cNvGraphicFramePr>
            <a:graphicFrameLocks noGrp="1"/>
          </p:cNvGraphicFramePr>
          <p:nvPr>
            <p:ph sz="half" idx="2"/>
            <p:extLst>
              <p:ext uri="{D42A27DB-BD31-4B8C-83A1-F6EECF244321}">
                <p14:modId xmlns:p14="http://schemas.microsoft.com/office/powerpoint/2010/main" val="2670502891"/>
              </p:ext>
            </p:extLst>
          </p:nvPr>
        </p:nvGraphicFramePr>
        <p:xfrm>
          <a:off x="581025" y="3387356"/>
          <a:ext cx="5392738" cy="247369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ontent Placeholder 2">
            <a:extLst>
              <a:ext uri="{FF2B5EF4-FFF2-40B4-BE49-F238E27FC236}">
                <a16:creationId xmlns:a16="http://schemas.microsoft.com/office/drawing/2014/main" id="{BA6E816F-5B48-4F17-9C68-B636A7ADC175}"/>
              </a:ext>
            </a:extLst>
          </p:cNvPr>
          <p:cNvGraphicFramePr>
            <a:graphicFrameLocks noGrp="1"/>
          </p:cNvGraphicFramePr>
          <p:nvPr>
            <p:ph sz="quarter" idx="4"/>
            <p:extLst>
              <p:ext uri="{D42A27DB-BD31-4B8C-83A1-F6EECF244321}">
                <p14:modId xmlns:p14="http://schemas.microsoft.com/office/powerpoint/2010/main" val="2621481807"/>
              </p:ext>
            </p:extLst>
          </p:nvPr>
        </p:nvGraphicFramePr>
        <p:xfrm>
          <a:off x="6218238" y="3387356"/>
          <a:ext cx="5392737" cy="247369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Table 3">
            <a:extLst>
              <a:ext uri="{FF2B5EF4-FFF2-40B4-BE49-F238E27FC236}">
                <a16:creationId xmlns:a16="http://schemas.microsoft.com/office/drawing/2014/main" id="{31ECFEED-F1C9-3827-D0DE-81ED9EEE4392}"/>
              </a:ext>
            </a:extLst>
          </p:cNvPr>
          <p:cNvGraphicFramePr>
            <a:graphicFrameLocks noGrp="1"/>
          </p:cNvGraphicFramePr>
          <p:nvPr>
            <p:extLst>
              <p:ext uri="{D42A27DB-BD31-4B8C-83A1-F6EECF244321}">
                <p14:modId xmlns:p14="http://schemas.microsoft.com/office/powerpoint/2010/main" val="2222000075"/>
              </p:ext>
            </p:extLst>
          </p:nvPr>
        </p:nvGraphicFramePr>
        <p:xfrm>
          <a:off x="809871" y="1866122"/>
          <a:ext cx="5087076" cy="1231640"/>
        </p:xfrm>
        <a:graphic>
          <a:graphicData uri="http://schemas.openxmlformats.org/drawingml/2006/table">
            <a:tbl>
              <a:tblPr/>
              <a:tblGrid>
                <a:gridCol w="5087076">
                  <a:extLst>
                    <a:ext uri="{9D8B030D-6E8A-4147-A177-3AD203B41FA5}">
                      <a16:colId xmlns:a16="http://schemas.microsoft.com/office/drawing/2014/main" val="523141506"/>
                    </a:ext>
                  </a:extLst>
                </a:gridCol>
              </a:tblGrid>
              <a:tr h="1231640">
                <a:tc>
                  <a:txBody>
                    <a:bodyPr/>
                    <a:lstStyle/>
                    <a:p>
                      <a:endParaRPr lang="en-ZA"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3824349685"/>
                  </a:ext>
                </a:extLst>
              </a:tr>
            </a:tbl>
          </a:graphicData>
        </a:graphic>
      </p:graphicFrame>
    </p:spTree>
    <p:extLst>
      <p:ext uri="{BB962C8B-B14F-4D97-AF65-F5344CB8AC3E}">
        <p14:creationId xmlns:p14="http://schemas.microsoft.com/office/powerpoint/2010/main" val="102264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66E47B-3CB9-A4DE-8267-7DAD2277F753}"/>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AD07A2E9-7708-809D-DD01-852301E3B386}"/>
              </a:ext>
            </a:extLst>
          </p:cNvPr>
          <p:cNvSpPr>
            <a:spLocks noGrp="1"/>
          </p:cNvSpPr>
          <p:nvPr>
            <p:ph type="title"/>
          </p:nvPr>
        </p:nvSpPr>
        <p:spPr>
          <a:xfrm>
            <a:off x="581193" y="729658"/>
            <a:ext cx="11029616" cy="725918"/>
          </a:xfrm>
          <a:solidFill>
            <a:schemeClr val="bg1"/>
          </a:solidFill>
        </p:spPr>
        <p:txBody>
          <a:bodyPr/>
          <a:lstStyle/>
          <a:p>
            <a:r>
              <a:rPr lang="en-ZA" dirty="0">
                <a:solidFill>
                  <a:schemeClr val="tx1"/>
                </a:solidFill>
              </a:rPr>
              <a:t>Quantities per day and day classification</a:t>
            </a:r>
          </a:p>
        </p:txBody>
      </p:sp>
      <p:sp>
        <p:nvSpPr>
          <p:cNvPr id="10" name="Text Placeholder 9">
            <a:extLst>
              <a:ext uri="{FF2B5EF4-FFF2-40B4-BE49-F238E27FC236}">
                <a16:creationId xmlns:a16="http://schemas.microsoft.com/office/drawing/2014/main" id="{2DF47E54-9386-1190-D909-28620478E648}"/>
              </a:ext>
            </a:extLst>
          </p:cNvPr>
          <p:cNvSpPr>
            <a:spLocks noGrp="1"/>
          </p:cNvSpPr>
          <p:nvPr>
            <p:ph type="body" idx="1"/>
          </p:nvPr>
        </p:nvSpPr>
        <p:spPr>
          <a:xfrm>
            <a:off x="887219" y="2006082"/>
            <a:ext cx="5087075" cy="1082351"/>
          </a:xfrm>
          <a:ln>
            <a:solidFill>
              <a:schemeClr val="tx1"/>
            </a:solidFill>
          </a:ln>
        </p:spPr>
        <p:txBody>
          <a:bodyPr/>
          <a:lstStyle/>
          <a:p>
            <a:r>
              <a:rPr lang="en-ZA" sz="1800" dirty="0"/>
              <a:t>Generally the most quantities are sold in the first week of the month, Mid month in 2014 showed an increase but other years were flat which picks up form the 25</a:t>
            </a:r>
            <a:r>
              <a:rPr lang="en-ZA" sz="1800" baseline="30000" dirty="0"/>
              <a:t>th</a:t>
            </a:r>
            <a:r>
              <a:rPr lang="en-ZA" sz="1800" dirty="0"/>
              <a:t> – 31</a:t>
            </a:r>
            <a:r>
              <a:rPr lang="en-ZA" sz="1800" baseline="30000" dirty="0"/>
              <a:t>st</a:t>
            </a:r>
            <a:r>
              <a:rPr lang="en-ZA" sz="1800" dirty="0"/>
              <a:t> (month end)</a:t>
            </a:r>
          </a:p>
        </p:txBody>
      </p:sp>
      <p:sp>
        <p:nvSpPr>
          <p:cNvPr id="12" name="Text Placeholder 11">
            <a:extLst>
              <a:ext uri="{FF2B5EF4-FFF2-40B4-BE49-F238E27FC236}">
                <a16:creationId xmlns:a16="http://schemas.microsoft.com/office/drawing/2014/main" id="{85546A8E-949C-297B-DCFE-F6052556E3A0}"/>
              </a:ext>
            </a:extLst>
          </p:cNvPr>
          <p:cNvSpPr>
            <a:spLocks noGrp="1"/>
          </p:cNvSpPr>
          <p:nvPr>
            <p:ph type="body" sz="quarter" idx="3"/>
          </p:nvPr>
        </p:nvSpPr>
        <p:spPr>
          <a:xfrm>
            <a:off x="6523733" y="1815933"/>
            <a:ext cx="5087075" cy="1272499"/>
          </a:xfrm>
        </p:spPr>
        <p:txBody>
          <a:bodyPr/>
          <a:lstStyle/>
          <a:p>
            <a:r>
              <a:rPr lang="en-ZA" sz="1800" dirty="0"/>
              <a:t>Most sales occur on weekdays and the decline in sales shows on both weekday and weekend sales through 2014 to 2016</a:t>
            </a:r>
            <a:r>
              <a:rPr lang="en-ZA" dirty="0"/>
              <a:t>.</a:t>
            </a:r>
          </a:p>
        </p:txBody>
      </p:sp>
      <p:graphicFrame>
        <p:nvGraphicFramePr>
          <p:cNvPr id="2" name="Content Placeholder 1">
            <a:extLst>
              <a:ext uri="{FF2B5EF4-FFF2-40B4-BE49-F238E27FC236}">
                <a16:creationId xmlns:a16="http://schemas.microsoft.com/office/drawing/2014/main" id="{66A3C12F-B360-43C9-9957-221BD89B7E4A}"/>
              </a:ext>
            </a:extLst>
          </p:cNvPr>
          <p:cNvGraphicFramePr>
            <a:graphicFrameLocks noGrp="1"/>
          </p:cNvGraphicFramePr>
          <p:nvPr>
            <p:ph sz="half" idx="2"/>
            <p:extLst>
              <p:ext uri="{D42A27DB-BD31-4B8C-83A1-F6EECF244321}">
                <p14:modId xmlns:p14="http://schemas.microsoft.com/office/powerpoint/2010/main" val="361572090"/>
              </p:ext>
            </p:extLst>
          </p:nvPr>
        </p:nvGraphicFramePr>
        <p:xfrm>
          <a:off x="581025" y="3319799"/>
          <a:ext cx="5392738" cy="254125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ontent Placeholder 2">
            <a:extLst>
              <a:ext uri="{FF2B5EF4-FFF2-40B4-BE49-F238E27FC236}">
                <a16:creationId xmlns:a16="http://schemas.microsoft.com/office/drawing/2014/main" id="{AD5403DF-4795-444A-BAAB-754958BDA93F}"/>
              </a:ext>
            </a:extLst>
          </p:cNvPr>
          <p:cNvGraphicFramePr>
            <a:graphicFrameLocks noGrp="1"/>
          </p:cNvGraphicFramePr>
          <p:nvPr>
            <p:ph sz="quarter" idx="4"/>
            <p:extLst>
              <p:ext uri="{D42A27DB-BD31-4B8C-83A1-F6EECF244321}">
                <p14:modId xmlns:p14="http://schemas.microsoft.com/office/powerpoint/2010/main" val="997109833"/>
              </p:ext>
            </p:extLst>
          </p:nvPr>
        </p:nvGraphicFramePr>
        <p:xfrm>
          <a:off x="6218238" y="3319799"/>
          <a:ext cx="5392737" cy="254125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91663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3EA84-8E0F-92B3-B46A-3FA314103A3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1B50AFE-0780-775F-1A3F-C8BBF384D332}"/>
              </a:ext>
            </a:extLst>
          </p:cNvPr>
          <p:cNvSpPr txBox="1"/>
          <p:nvPr/>
        </p:nvSpPr>
        <p:spPr>
          <a:xfrm>
            <a:off x="806245" y="943897"/>
            <a:ext cx="11378884" cy="5909310"/>
          </a:xfrm>
          <a:prstGeom prst="rect">
            <a:avLst/>
          </a:prstGeom>
          <a:noFill/>
        </p:spPr>
        <p:txBody>
          <a:bodyPr wrap="none" rtlCol="0">
            <a:spAutoFit/>
          </a:bodyPr>
          <a:lstStyle/>
          <a:p>
            <a:r>
              <a:rPr lang="en-ZA" b="1" dirty="0"/>
              <a:t>Findings:</a:t>
            </a:r>
          </a:p>
          <a:p>
            <a:pPr marL="285750" indent="-285750">
              <a:buFont typeface="Arial" panose="020B0604020202020204" pitchFamily="34" charset="0"/>
              <a:buChar char="•"/>
            </a:pPr>
            <a:r>
              <a:rPr lang="en-ZA" dirty="0"/>
              <a:t>Sales declined steadily from 2014 to 2016. Similarly the quantities sold also declined which could be to a</a:t>
            </a:r>
          </a:p>
          <a:p>
            <a:r>
              <a:rPr lang="en-ZA" dirty="0"/>
              <a:t>shrinking demand or reduced operations.</a:t>
            </a:r>
          </a:p>
          <a:p>
            <a:pPr marL="285750" indent="-285750">
              <a:buFont typeface="Arial" panose="020B0604020202020204" pitchFamily="34" charset="0"/>
              <a:buChar char="•"/>
            </a:pPr>
            <a:r>
              <a:rPr lang="en-ZA" dirty="0"/>
              <a:t>All the years show negative profit margins with 2015 being the worst at (-6.34%)</a:t>
            </a:r>
          </a:p>
          <a:p>
            <a:pPr marL="285750" indent="-285750">
              <a:buFont typeface="Arial" panose="020B0604020202020204" pitchFamily="34" charset="0"/>
              <a:buChar char="•"/>
            </a:pPr>
            <a:r>
              <a:rPr lang="en-ZA" dirty="0"/>
              <a:t>The discount periods were identified as the periods when high quantities were sold. All the discount dates identified, </a:t>
            </a:r>
          </a:p>
          <a:p>
            <a:r>
              <a:rPr lang="en-ZA" dirty="0"/>
              <a:t>showed losses suggesting that discounts were too aggressive or costs were not controlled.</a:t>
            </a:r>
          </a:p>
          <a:p>
            <a:pPr marL="285750" indent="-285750">
              <a:buFont typeface="Arial" panose="020B0604020202020204" pitchFamily="34" charset="0"/>
              <a:buChar char="•"/>
            </a:pPr>
            <a:r>
              <a:rPr lang="en-ZA" dirty="0"/>
              <a:t>The total sales = 186909828,26</a:t>
            </a:r>
          </a:p>
          <a:p>
            <a:pPr marL="285750" indent="-285750">
              <a:buFont typeface="Arial" panose="020B0604020202020204" pitchFamily="34" charset="0"/>
              <a:buChar char="•"/>
            </a:pPr>
            <a:r>
              <a:rPr lang="en-ZA" dirty="0"/>
              <a:t>The Max sale value was 846 678,39 and the Min sale value is 20 495,11</a:t>
            </a:r>
          </a:p>
          <a:p>
            <a:pPr marL="285750" indent="-285750">
              <a:buFont typeface="Arial" panose="020B0604020202020204" pitchFamily="34" charset="0"/>
              <a:buChar char="•"/>
            </a:pPr>
            <a:r>
              <a:rPr lang="en-ZA" dirty="0"/>
              <a:t>The average sales per year = 26 455,66</a:t>
            </a:r>
          </a:p>
          <a:p>
            <a:pPr marL="285750" indent="-285750">
              <a:buFont typeface="Arial" panose="020B0604020202020204" pitchFamily="34" charset="0"/>
              <a:buChar char="•"/>
            </a:pPr>
            <a:r>
              <a:rPr lang="en-ZA" dirty="0"/>
              <a:t>The average unit price = 35, 400</a:t>
            </a:r>
          </a:p>
          <a:p>
            <a:pPr marL="285750" indent="-285750">
              <a:buFont typeface="Arial" panose="020B0604020202020204" pitchFamily="34" charset="0"/>
              <a:buChar char="•"/>
            </a:pPr>
            <a:r>
              <a:rPr lang="en-ZA" dirty="0"/>
              <a:t>The %Gross profit = 3 81</a:t>
            </a:r>
          </a:p>
          <a:p>
            <a:pPr marL="285750" indent="-285750">
              <a:buFont typeface="Arial" panose="020B0604020202020204" pitchFamily="34" charset="0"/>
              <a:buChar char="•"/>
            </a:pPr>
            <a:r>
              <a:rPr lang="en-ZA" dirty="0"/>
              <a:t>The average sale price = 177 502</a:t>
            </a:r>
          </a:p>
          <a:p>
            <a:r>
              <a:rPr lang="en-ZA" b="1" dirty="0"/>
              <a:t>Recommendations:</a:t>
            </a:r>
          </a:p>
          <a:p>
            <a:pPr marL="285750" indent="-285750">
              <a:buFont typeface="Arial" panose="020B0604020202020204" pitchFamily="34" charset="0"/>
              <a:buChar char="•"/>
            </a:pPr>
            <a:r>
              <a:rPr lang="en-ZA" dirty="0"/>
              <a:t>Review pricing strategy and cost structure</a:t>
            </a:r>
          </a:p>
          <a:p>
            <a:pPr marL="285750" indent="-285750">
              <a:buFont typeface="Arial" panose="020B0604020202020204" pitchFamily="34" charset="0"/>
              <a:buChar char="•"/>
            </a:pPr>
            <a:r>
              <a:rPr lang="en-ZA" dirty="0"/>
              <a:t>Optimize production cost</a:t>
            </a:r>
          </a:p>
          <a:p>
            <a:pPr marL="285750" indent="-285750">
              <a:buFont typeface="Arial" panose="020B0604020202020204" pitchFamily="34" charset="0"/>
              <a:buChar char="•"/>
            </a:pPr>
            <a:r>
              <a:rPr lang="en-ZA" dirty="0"/>
              <a:t>Analyse customer behaviour</a:t>
            </a:r>
          </a:p>
          <a:p>
            <a:pPr marL="285750" indent="-285750">
              <a:buFont typeface="Arial" panose="020B0604020202020204" pitchFamily="34" charset="0"/>
              <a:buChar char="•"/>
            </a:pPr>
            <a:r>
              <a:rPr lang="en-ZA" dirty="0"/>
              <a:t>Negotiate better discount terms rather than applying blanket discounts</a:t>
            </a:r>
          </a:p>
          <a:p>
            <a:pPr marL="285750" indent="-285750">
              <a:buFont typeface="Arial" panose="020B0604020202020204" pitchFamily="34" charset="0"/>
              <a:buChar char="•"/>
            </a:pPr>
            <a:r>
              <a:rPr lang="en-ZA" dirty="0"/>
              <a:t>Control discount prices so that prices are not pushed below cost.</a:t>
            </a:r>
          </a:p>
          <a:p>
            <a:pPr marL="285750" indent="-285750">
              <a:buFont typeface="Arial" panose="020B0604020202020204" pitchFamily="34" charset="0"/>
              <a:buChar char="•"/>
            </a:pPr>
            <a:endParaRPr lang="en-ZA" dirty="0"/>
          </a:p>
          <a:p>
            <a:pPr marL="285750" indent="-285750">
              <a:buFont typeface="Arial" panose="020B0604020202020204" pitchFamily="34" charset="0"/>
              <a:buChar char="•"/>
            </a:pPr>
            <a:endParaRPr lang="en-ZA" dirty="0"/>
          </a:p>
          <a:p>
            <a:endParaRPr lang="en-ZA" dirty="0"/>
          </a:p>
        </p:txBody>
      </p:sp>
    </p:spTree>
    <p:extLst>
      <p:ext uri="{BB962C8B-B14F-4D97-AF65-F5344CB8AC3E}">
        <p14:creationId xmlns:p14="http://schemas.microsoft.com/office/powerpoint/2010/main" val="1850130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B367738-F1F7-61FA-CA2E-71AD43A922CB}"/>
            </a:ext>
          </a:extLst>
        </p:cNvPr>
        <p:cNvGrpSpPr/>
        <p:nvPr/>
      </p:nvGrpSpPr>
      <p:grpSpPr>
        <a:xfrm>
          <a:off x="0" y="0"/>
          <a:ext cx="0" cy="0"/>
          <a:chOff x="0" y="0"/>
          <a:chExt cx="0" cy="0"/>
        </a:xfrm>
      </p:grpSpPr>
      <p:sp>
        <p:nvSpPr>
          <p:cNvPr id="28" name="Rectangle 27">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30" name="Rectangle 29">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32" name="Rectangle 31">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34" name="Rectangle 33">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useBgFill="1">
        <p:nvSpPr>
          <p:cNvPr id="36" name="Rectangle 35">
            <a:extLst>
              <a:ext uri="{FF2B5EF4-FFF2-40B4-BE49-F238E27FC236}">
                <a16:creationId xmlns:a16="http://schemas.microsoft.com/office/drawing/2014/main" id="{BF3D65BA-1C65-40FB-92EF-83951BDC1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Shopping cart">
            <a:extLst>
              <a:ext uri="{FF2B5EF4-FFF2-40B4-BE49-F238E27FC236}">
                <a16:creationId xmlns:a16="http://schemas.microsoft.com/office/drawing/2014/main" id="{4340B946-B065-134C-DC7A-BAA199EB41F7}"/>
              </a:ext>
            </a:extLst>
          </p:cNvPr>
          <p:cNvPicPr>
            <a:picLocks noGrp="1" noChangeAspect="1"/>
          </p:cNvPicPr>
          <p:nvPr>
            <p:ph type="pic" idx="1"/>
          </p:nvPr>
        </p:nvPicPr>
        <p:blipFill>
          <a:blip r:embed="rId2"/>
          <a:srcRect t="22217" r="9091" b="20965"/>
          <a:stretch>
            <a:fillRect/>
          </a:stretch>
        </p:blipFill>
        <p:spPr>
          <a:xfrm>
            <a:off x="2852530" y="1970964"/>
            <a:ext cx="6280175" cy="3844404"/>
          </a:xfrm>
          <a:prstGeom prst="rect">
            <a:avLst/>
          </a:prstGeom>
        </p:spPr>
      </p:pic>
      <p:sp>
        <p:nvSpPr>
          <p:cNvPr id="38" name="Rectangle 37">
            <a:extLst>
              <a:ext uri="{FF2B5EF4-FFF2-40B4-BE49-F238E27FC236}">
                <a16:creationId xmlns:a16="http://schemas.microsoft.com/office/drawing/2014/main" id="{ADF52CCA-FCDD-49A0-BFFC-3BD41F1B8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2" name="Title 1">
            <a:extLst>
              <a:ext uri="{FF2B5EF4-FFF2-40B4-BE49-F238E27FC236}">
                <a16:creationId xmlns:a16="http://schemas.microsoft.com/office/drawing/2014/main" id="{44024B3E-3295-D9A5-7166-D02E066FD463}"/>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dirty="0">
                <a:solidFill>
                  <a:srgbClr val="FFFFFF"/>
                </a:solidFill>
              </a:rPr>
              <a:t>THANK YOU!</a:t>
            </a:r>
          </a:p>
        </p:txBody>
      </p:sp>
      <p:sp>
        <p:nvSpPr>
          <p:cNvPr id="4" name="Text Placeholder 3">
            <a:extLst>
              <a:ext uri="{FF2B5EF4-FFF2-40B4-BE49-F238E27FC236}">
                <a16:creationId xmlns:a16="http://schemas.microsoft.com/office/drawing/2014/main" id="{882E5724-A457-44DE-A97C-5F20624EC761}"/>
              </a:ext>
            </a:extLst>
          </p:cNvPr>
          <p:cNvSpPr>
            <a:spLocks noGrp="1"/>
          </p:cNvSpPr>
          <p:nvPr>
            <p:ph type="body" sz="half" idx="2"/>
          </p:nvPr>
        </p:nvSpPr>
        <p:spPr>
          <a:xfrm>
            <a:off x="581193" y="2438399"/>
            <a:ext cx="3415074" cy="3564467"/>
          </a:xfrm>
        </p:spPr>
        <p:txBody>
          <a:bodyPr vert="horz" lIns="91440" tIns="45720" rIns="91440" bIns="45720" rtlCol="0" anchor="ctr">
            <a:normAutofit/>
          </a:bodyPr>
          <a:lstStyle/>
          <a:p>
            <a:pPr>
              <a:buFont typeface="Wingdings 2" panose="05020102010507070707" pitchFamily="18" charset="2"/>
              <a:buChar char=""/>
            </a:pPr>
            <a:r>
              <a:rPr lang="en-US" sz="4000" dirty="0">
                <a:solidFill>
                  <a:schemeClr val="tx1"/>
                </a:solidFill>
              </a:rPr>
              <a:t>PRESENTER</a:t>
            </a:r>
          </a:p>
          <a:p>
            <a:pPr>
              <a:buFont typeface="Wingdings 2" panose="05020102010507070707" pitchFamily="18" charset="2"/>
              <a:buChar char=""/>
            </a:pPr>
            <a:r>
              <a:rPr lang="en-US" sz="4000" dirty="0">
                <a:solidFill>
                  <a:schemeClr val="tx1"/>
                </a:solidFill>
              </a:rPr>
              <a:t>Motaung Faith</a:t>
            </a:r>
          </a:p>
          <a:p>
            <a:pPr>
              <a:buFont typeface="Wingdings 2" panose="05020102010507070707" pitchFamily="18" charset="2"/>
              <a:buChar char=""/>
            </a:pPr>
            <a:r>
              <a:rPr lang="en-US" sz="4000" dirty="0">
                <a:solidFill>
                  <a:schemeClr val="tx1"/>
                </a:solidFill>
              </a:rPr>
              <a:t>Data Analyst</a:t>
            </a:r>
          </a:p>
        </p:txBody>
      </p:sp>
    </p:spTree>
    <p:extLst>
      <p:ext uri="{BB962C8B-B14F-4D97-AF65-F5344CB8AC3E}">
        <p14:creationId xmlns:p14="http://schemas.microsoft.com/office/powerpoint/2010/main" val="24475851"/>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Metadata/LabelInfo.xml><?xml version="1.0" encoding="utf-8"?>
<clbl:labelList xmlns:clbl="http://schemas.microsoft.com/office/2020/mipLabelMetadata">
  <clbl:label id="{82841147-68eb-4773-96f7-ecfe7651b643}" enabled="0" method="" siteId="{82841147-68eb-4773-96f7-ecfe7651b643}" removed="1"/>
</clbl:labelList>
</file>

<file path=docProps/app.xml><?xml version="1.0" encoding="utf-8"?>
<Properties xmlns="http://schemas.openxmlformats.org/officeDocument/2006/extended-properties" xmlns:vt="http://schemas.openxmlformats.org/officeDocument/2006/docPropsVTypes">
  <Template>TM03457464[[fn=Dividend]]</Template>
  <TotalTime>957</TotalTime>
  <Words>449</Words>
  <Application>Microsoft Office PowerPoint</Application>
  <PresentationFormat>Widescreen</PresentationFormat>
  <Paragraphs>41</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Gill Sans MT</vt:lpstr>
      <vt:lpstr>Wingdings 2</vt:lpstr>
      <vt:lpstr>Dividend</vt:lpstr>
      <vt:lpstr>SALES CASE STUDY</vt:lpstr>
      <vt:lpstr>COST OF SALES: DAILY SALES AND QUANTITIES PER YEAR</vt:lpstr>
      <vt:lpstr>DAILY SALE PRICE AND QUANTITIES SOLD PER MONTH AND YEAR</vt:lpstr>
      <vt:lpstr>Quantities per day and day classification</vt:lpstr>
      <vt:lpstr>PowerPoint Presentation</vt:lpstr>
      <vt:lpstr>THANK YOU!</vt:lpstr>
    </vt:vector>
  </TitlesOfParts>
  <Company>Mintek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Faith Motaung</dc:creator>
  <cp:lastModifiedBy>Faith Motaung</cp:lastModifiedBy>
  <cp:revision>2</cp:revision>
  <cp:lastPrinted>2025-11-14T11:48:10Z</cp:lastPrinted>
  <dcterms:created xsi:type="dcterms:W3CDTF">2025-11-13T20:02:17Z</dcterms:created>
  <dcterms:modified xsi:type="dcterms:W3CDTF">2025-11-14T11:59:25Z</dcterms:modified>
</cp:coreProperties>
</file>

<file path=docProps/thumbnail.jpeg>
</file>